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Lst>
  <p:sldSz cx="32399288" cy="43200638"/>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478" userDrawn="1">
          <p15:clr>
            <a:srgbClr val="A4A3A4"/>
          </p15:clr>
        </p15:guide>
        <p15:guide id="2" pos="3273" userDrawn="1">
          <p15:clr>
            <a:srgbClr val="A4A3A4"/>
          </p15:clr>
        </p15:guide>
        <p15:guide id="3" orient="horz" pos="13607" userDrawn="1">
          <p15:clr>
            <a:srgbClr val="A4A3A4"/>
          </p15:clr>
        </p15:guide>
        <p15:guide id="4" pos="10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959"/>
    <a:srgbClr val="AE78D6"/>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30" d="100"/>
          <a:sy n="30" d="100"/>
        </p:scale>
        <p:origin x="444" y="-3990"/>
      </p:cViewPr>
      <p:guideLst>
        <p:guide orient="horz" pos="5478"/>
        <p:guide pos="3273"/>
        <p:guide orient="horz" pos="13607"/>
        <p:guide pos="102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913442033700535E-2"/>
          <c:y val="5.0379030788235545E-2"/>
          <c:w val="0.91825947838872479"/>
          <c:h val="0.84125430621547781"/>
        </c:manualLayout>
      </c:layout>
      <c:scatterChart>
        <c:scatterStyle val="lineMarker"/>
        <c:varyColors val="0"/>
        <c:ser>
          <c:idx val="0"/>
          <c:order val="0"/>
          <c:tx>
            <c:v>Data</c:v>
          </c:tx>
          <c:spPr>
            <a:ln w="25400" cap="rnd">
              <a:noFill/>
              <a:round/>
            </a:ln>
            <a:effectLst/>
          </c:spPr>
          <c:marker>
            <c:symbol val="diamond"/>
            <c:size val="6"/>
            <c:spPr>
              <a:solidFill>
                <a:schemeClr val="accent1"/>
              </a:solidFill>
              <a:ln w="101600">
                <a:solidFill>
                  <a:schemeClr val="accent1"/>
                </a:solidFill>
                <a:round/>
              </a:ln>
              <a:effectLst/>
            </c:spPr>
          </c:marker>
          <c:dPt>
            <c:idx val="7"/>
            <c:marker>
              <c:symbol val="diamond"/>
              <c:size val="6"/>
              <c:spPr>
                <a:solidFill>
                  <a:schemeClr val="accent1"/>
                </a:solidFill>
                <a:ln w="101600">
                  <a:solidFill>
                    <a:schemeClr val="accent1"/>
                  </a:solidFill>
                  <a:round/>
                </a:ln>
                <a:effectLst/>
              </c:spPr>
            </c:marker>
            <c:bubble3D val="0"/>
            <c:extLst>
              <c:ext xmlns:c16="http://schemas.microsoft.com/office/drawing/2014/chart" uri="{C3380CC4-5D6E-409C-BE32-E72D297353CC}">
                <c16:uniqueId val="{00000000-CC68-4041-9C7A-CBBCCE8729A3}"/>
              </c:ext>
            </c:extLst>
          </c:dPt>
          <c:dPt>
            <c:idx val="10"/>
            <c:marker>
              <c:symbol val="diamond"/>
              <c:size val="6"/>
              <c:spPr>
                <a:solidFill>
                  <a:schemeClr val="accent1"/>
                </a:solidFill>
                <a:ln w="101600">
                  <a:solidFill>
                    <a:schemeClr val="accent1"/>
                  </a:solidFill>
                  <a:round/>
                </a:ln>
                <a:effectLst/>
              </c:spPr>
            </c:marker>
            <c:bubble3D val="0"/>
            <c:extLst>
              <c:ext xmlns:c16="http://schemas.microsoft.com/office/drawing/2014/chart" uri="{C3380CC4-5D6E-409C-BE32-E72D297353CC}">
                <c16:uniqueId val="{00000001-CC68-4041-9C7A-CBBCCE8729A3}"/>
              </c:ext>
            </c:extLst>
          </c:dPt>
          <c:errBars>
            <c:errDir val="x"/>
            <c:errBarType val="both"/>
            <c:errValType val="cust"/>
            <c:noEndCap val="1"/>
            <c:plus>
              <c:numRef>
                <c:f>'Forest Plot_Match_incidence'!$K$3:$K$10</c:f>
                <c:numCache>
                  <c:formatCode>General</c:formatCode>
                  <c:ptCount val="8"/>
                  <c:pt idx="0">
                    <c:v>27.469000000000001</c:v>
                  </c:pt>
                  <c:pt idx="1">
                    <c:v>14.504</c:v>
                  </c:pt>
                  <c:pt idx="2">
                    <c:v>9.5939999999999994</c:v>
                  </c:pt>
                  <c:pt idx="3">
                    <c:v>16.434000000000001</c:v>
                  </c:pt>
                  <c:pt idx="4">
                    <c:v>19.481999999999999</c:v>
                  </c:pt>
                  <c:pt idx="5">
                    <c:v>36.582000000000001</c:v>
                  </c:pt>
                  <c:pt idx="6">
                    <c:v>27.378</c:v>
                  </c:pt>
                  <c:pt idx="7">
                    <c:v>22.129000000000001</c:v>
                  </c:pt>
                </c:numCache>
              </c:numRef>
            </c:plus>
            <c:minus>
              <c:numRef>
                <c:f>'Forest Plot_Match_incidence'!$J$3:$J$10</c:f>
                <c:numCache>
                  <c:formatCode>General</c:formatCode>
                  <c:ptCount val="8"/>
                  <c:pt idx="0">
                    <c:v>19.131</c:v>
                  </c:pt>
                  <c:pt idx="1">
                    <c:v>10.756</c:v>
                  </c:pt>
                  <c:pt idx="2">
                    <c:v>7.2060000000000004</c:v>
                  </c:pt>
                  <c:pt idx="3">
                    <c:v>11.366</c:v>
                  </c:pt>
                  <c:pt idx="4">
                    <c:v>12.718</c:v>
                  </c:pt>
                  <c:pt idx="5">
                    <c:v>24.018000000000001</c:v>
                  </c:pt>
                  <c:pt idx="6">
                    <c:v>17.762</c:v>
                  </c:pt>
                  <c:pt idx="7">
                    <c:v>13.108000000000001</c:v>
                  </c:pt>
                </c:numCache>
              </c:numRef>
            </c:minus>
            <c:spPr>
              <a:noFill/>
              <a:ln w="25400">
                <a:solidFill>
                  <a:schemeClr val="tx1">
                    <a:lumMod val="65000"/>
                    <a:lumOff val="35000"/>
                  </a:schemeClr>
                </a:solidFill>
                <a:round/>
              </a:ln>
              <a:effectLst/>
            </c:spPr>
          </c:errBars>
          <c:xVal>
            <c:numRef>
              <c:f>'Forest Plot_Match_incidence'!$I$3:$I$10</c:f>
              <c:numCache>
                <c:formatCode>General</c:formatCode>
                <c:ptCount val="8"/>
                <c:pt idx="0">
                  <c:v>23.3</c:v>
                </c:pt>
                <c:pt idx="1">
                  <c:v>12.63</c:v>
                </c:pt>
                <c:pt idx="2">
                  <c:v>8.4</c:v>
                </c:pt>
                <c:pt idx="3">
                  <c:v>13.9</c:v>
                </c:pt>
                <c:pt idx="4">
                  <c:v>16.100000000000001</c:v>
                </c:pt>
                <c:pt idx="5">
                  <c:v>30.3</c:v>
                </c:pt>
                <c:pt idx="6">
                  <c:v>22.57</c:v>
                </c:pt>
                <c:pt idx="7">
                  <c:v>17.61</c:v>
                </c:pt>
              </c:numCache>
            </c:numRef>
          </c:xVal>
          <c:yVal>
            <c:numRef>
              <c:f>'Forest Plot_Match_incidence'!$H$3:$H$10</c:f>
              <c:numCache>
                <c:formatCode>General</c:formatCode>
                <c:ptCount val="8"/>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2-CC68-4041-9C7A-CBBCCE8729A3}"/>
            </c:ext>
          </c:extLst>
        </c:ser>
        <c:ser>
          <c:idx val="1"/>
          <c:order val="1"/>
          <c:tx>
            <c:v>Central Tendency</c:v>
          </c:tx>
          <c:spPr>
            <a:ln w="22225" cap="rnd">
              <a:solidFill>
                <a:sysClr val="window" lastClr="FFFFFF"/>
              </a:solidFill>
              <a:prstDash val="sysDash"/>
              <a:round/>
            </a:ln>
            <a:effectLst/>
          </c:spPr>
          <c:marker>
            <c:symbol val="none"/>
          </c:marker>
          <c:dPt>
            <c:idx val="1"/>
            <c:marker>
              <c:symbol val="none"/>
            </c:marker>
            <c:bubble3D val="0"/>
            <c:extLst>
              <c:ext xmlns:c16="http://schemas.microsoft.com/office/drawing/2014/chart" uri="{C3380CC4-5D6E-409C-BE32-E72D297353CC}">
                <c16:uniqueId val="{00000003-CC68-4041-9C7A-CBBCCE8729A3}"/>
              </c:ext>
            </c:extLst>
          </c:dPt>
          <c:xVal>
            <c:numRef>
              <c:f>'Forest Plot_Match_incidence'!$C$13:$C$25</c:f>
              <c:numCache>
                <c:formatCode>General</c:formatCode>
                <c:ptCount val="13"/>
                <c:pt idx="0">
                  <c:v>17.61</c:v>
                </c:pt>
                <c:pt idx="1">
                  <c:v>17.61</c:v>
                </c:pt>
                <c:pt idx="2">
                  <c:v>17.61</c:v>
                </c:pt>
                <c:pt idx="3">
                  <c:v>17.61</c:v>
                </c:pt>
                <c:pt idx="4">
                  <c:v>17.61</c:v>
                </c:pt>
                <c:pt idx="5">
                  <c:v>17.61</c:v>
                </c:pt>
                <c:pt idx="6">
                  <c:v>17.61</c:v>
                </c:pt>
                <c:pt idx="7">
                  <c:v>17.61</c:v>
                </c:pt>
                <c:pt idx="8">
                  <c:v>17.61</c:v>
                </c:pt>
                <c:pt idx="9">
                  <c:v>17.61</c:v>
                </c:pt>
              </c:numCache>
            </c:numRef>
          </c:xVal>
          <c:yVal>
            <c:numRef>
              <c:f>'Forest Plot_Match_incidence'!$B$13:$B$25</c:f>
              <c:numCache>
                <c:formatCode>General</c:formatCode>
                <c:ptCount val="13"/>
                <c:pt idx="0">
                  <c:v>0</c:v>
                </c:pt>
                <c:pt idx="1">
                  <c:v>1</c:v>
                </c:pt>
                <c:pt idx="2">
                  <c:v>2</c:v>
                </c:pt>
                <c:pt idx="3">
                  <c:v>3</c:v>
                </c:pt>
                <c:pt idx="4">
                  <c:v>4</c:v>
                </c:pt>
                <c:pt idx="5">
                  <c:v>5</c:v>
                </c:pt>
                <c:pt idx="6">
                  <c:v>6</c:v>
                </c:pt>
                <c:pt idx="7">
                  <c:v>7</c:v>
                </c:pt>
                <c:pt idx="8">
                  <c:v>8</c:v>
                </c:pt>
                <c:pt idx="9">
                  <c:v>9</c:v>
                </c:pt>
              </c:numCache>
            </c:numRef>
          </c:yVal>
          <c:smooth val="0"/>
          <c:extLst>
            <c:ext xmlns:c16="http://schemas.microsoft.com/office/drawing/2014/chart" uri="{C3380CC4-5D6E-409C-BE32-E72D297353CC}">
              <c16:uniqueId val="{00000004-CC68-4041-9C7A-CBBCCE8729A3}"/>
            </c:ext>
          </c:extLst>
        </c:ser>
        <c:dLbls>
          <c:showLegendKey val="0"/>
          <c:showVal val="0"/>
          <c:showCatName val="0"/>
          <c:showSerName val="0"/>
          <c:showPercent val="0"/>
          <c:showBubbleSize val="0"/>
        </c:dLbls>
        <c:axId val="126021632"/>
        <c:axId val="126023168"/>
      </c:scatterChart>
      <c:valAx>
        <c:axId val="126021632"/>
        <c:scaling>
          <c:orientation val="minMax"/>
          <c:max val="40"/>
          <c:min val="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6023168"/>
        <c:crossesAt val="-2"/>
        <c:crossBetween val="midCat"/>
        <c:majorUnit val="5"/>
      </c:valAx>
      <c:valAx>
        <c:axId val="126023168"/>
        <c:scaling>
          <c:orientation val="minMax"/>
          <c:max val="9"/>
        </c:scaling>
        <c:delete val="1"/>
        <c:axPos val="l"/>
        <c:majorGridlines>
          <c:spPr>
            <a:ln w="9525" cap="flat" cmpd="sng" algn="ctr">
              <a:noFill/>
              <a:round/>
            </a:ln>
            <a:effectLst/>
          </c:spPr>
        </c:majorGridlines>
        <c:numFmt formatCode="General" sourceLinked="1"/>
        <c:majorTickMark val="none"/>
        <c:minorTickMark val="none"/>
        <c:tickLblPos val="nextTo"/>
        <c:crossAx val="12602163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26619016342879"/>
          <c:y val="9.0810212335392881E-2"/>
          <c:w val="0.77297530116427893"/>
          <c:h val="0.80416071830906932"/>
        </c:manualLayout>
      </c:layout>
      <c:scatterChart>
        <c:scatterStyle val="lineMarker"/>
        <c:varyColors val="0"/>
        <c:ser>
          <c:idx val="0"/>
          <c:order val="0"/>
          <c:tx>
            <c:v>Data</c:v>
          </c:tx>
          <c:spPr>
            <a:ln w="25400" cap="rnd">
              <a:noFill/>
              <a:round/>
            </a:ln>
            <a:effectLst/>
          </c:spPr>
          <c:marker>
            <c:symbol val="diamond"/>
            <c:size val="6"/>
            <c:spPr>
              <a:solidFill>
                <a:schemeClr val="accent1"/>
              </a:solidFill>
              <a:ln w="101600">
                <a:solidFill>
                  <a:schemeClr val="accent1"/>
                </a:solidFill>
                <a:round/>
              </a:ln>
              <a:effectLst/>
            </c:spPr>
          </c:marker>
          <c:dPt>
            <c:idx val="2"/>
            <c:marker>
              <c:symbol val="diamond"/>
              <c:size val="6"/>
              <c:spPr>
                <a:solidFill>
                  <a:schemeClr val="accent1"/>
                </a:solidFill>
                <a:ln w="1016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5-B725-43EC-9EE7-555F514072AE}"/>
              </c:ext>
            </c:extLst>
          </c:dPt>
          <c:dPt>
            <c:idx val="7"/>
            <c:marker>
              <c:symbol val="diamond"/>
              <c:size val="6"/>
              <c:spPr>
                <a:solidFill>
                  <a:schemeClr val="accent1"/>
                </a:solidFill>
                <a:ln w="101600">
                  <a:solidFill>
                    <a:schemeClr val="accent1"/>
                  </a:solidFill>
                  <a:round/>
                </a:ln>
                <a:effectLst/>
              </c:spPr>
            </c:marker>
            <c:bubble3D val="0"/>
            <c:extLst>
              <c:ext xmlns:c16="http://schemas.microsoft.com/office/drawing/2014/chart" uri="{C3380CC4-5D6E-409C-BE32-E72D297353CC}">
                <c16:uniqueId val="{00000000-B725-43EC-9EE7-555F514072AE}"/>
              </c:ext>
            </c:extLst>
          </c:dPt>
          <c:dPt>
            <c:idx val="10"/>
            <c:marker>
              <c:symbol val="diamond"/>
              <c:size val="6"/>
              <c:spPr>
                <a:solidFill>
                  <a:schemeClr val="accent1"/>
                </a:solidFill>
                <a:ln w="101600">
                  <a:solidFill>
                    <a:schemeClr val="accent1"/>
                  </a:solidFill>
                  <a:round/>
                </a:ln>
                <a:effectLst/>
              </c:spPr>
            </c:marker>
            <c:bubble3D val="0"/>
            <c:extLst>
              <c:ext xmlns:c16="http://schemas.microsoft.com/office/drawing/2014/chart" uri="{C3380CC4-5D6E-409C-BE32-E72D297353CC}">
                <c16:uniqueId val="{00000001-B725-43EC-9EE7-555F514072AE}"/>
              </c:ext>
            </c:extLst>
          </c:dPt>
          <c:errBars>
            <c:errDir val="x"/>
            <c:errBarType val="both"/>
            <c:errValType val="cust"/>
            <c:noEndCap val="1"/>
            <c:plus>
              <c:numRef>
                <c:f>'Forest Plot_Train_incidence'!$K$3:$K$10</c:f>
                <c:numCache>
                  <c:formatCode>General</c:formatCode>
                  <c:ptCount val="8"/>
                  <c:pt idx="0">
                    <c:v>3.39</c:v>
                  </c:pt>
                  <c:pt idx="1">
                    <c:v>1.34</c:v>
                  </c:pt>
                  <c:pt idx="2">
                    <c:v>14.49</c:v>
                  </c:pt>
                  <c:pt idx="3">
                    <c:v>3.14</c:v>
                  </c:pt>
                  <c:pt idx="4">
                    <c:v>4.3</c:v>
                  </c:pt>
                  <c:pt idx="5">
                    <c:v>6.2</c:v>
                  </c:pt>
                  <c:pt idx="6">
                    <c:v>4.18</c:v>
                  </c:pt>
                  <c:pt idx="7">
                    <c:v>6.4</c:v>
                  </c:pt>
                </c:numCache>
              </c:numRef>
            </c:plus>
            <c:minus>
              <c:numRef>
                <c:f>'Forest Plot_Train_incidence'!$J$3:$J$10</c:f>
                <c:numCache>
                  <c:formatCode>General</c:formatCode>
                  <c:ptCount val="8"/>
                  <c:pt idx="0">
                    <c:v>2.2000000000000002</c:v>
                  </c:pt>
                  <c:pt idx="1">
                    <c:v>0.99</c:v>
                  </c:pt>
                  <c:pt idx="2">
                    <c:v>12.1</c:v>
                  </c:pt>
                  <c:pt idx="3">
                    <c:v>2.25</c:v>
                  </c:pt>
                  <c:pt idx="4">
                    <c:v>3.2</c:v>
                  </c:pt>
                  <c:pt idx="5">
                    <c:v>4.2300000000000004</c:v>
                  </c:pt>
                  <c:pt idx="6">
                    <c:v>2.67</c:v>
                  </c:pt>
                  <c:pt idx="7">
                    <c:v>2.73</c:v>
                  </c:pt>
                </c:numCache>
              </c:numRef>
            </c:minus>
            <c:spPr>
              <a:noFill/>
              <a:ln w="25400">
                <a:solidFill>
                  <a:schemeClr val="tx1">
                    <a:lumMod val="65000"/>
                    <a:lumOff val="35000"/>
                  </a:schemeClr>
                </a:solidFill>
                <a:round/>
              </a:ln>
              <a:effectLst/>
            </c:spPr>
          </c:errBars>
          <c:xVal>
            <c:numRef>
              <c:f>'Forest Plot_Train_incidence'!$I$3:$I$10</c:f>
              <c:numCache>
                <c:formatCode>General</c:formatCode>
                <c:ptCount val="8"/>
                <c:pt idx="0">
                  <c:v>2.8</c:v>
                </c:pt>
                <c:pt idx="1">
                  <c:v>1.17</c:v>
                </c:pt>
                <c:pt idx="2">
                  <c:v>13.3</c:v>
                </c:pt>
                <c:pt idx="3">
                  <c:v>2.7</c:v>
                </c:pt>
                <c:pt idx="4">
                  <c:v>3.8</c:v>
                </c:pt>
                <c:pt idx="5">
                  <c:v>5.22</c:v>
                </c:pt>
                <c:pt idx="6">
                  <c:v>3.4</c:v>
                </c:pt>
                <c:pt idx="7">
                  <c:v>4.5599999999999996</c:v>
                </c:pt>
              </c:numCache>
            </c:numRef>
          </c:xVal>
          <c:yVal>
            <c:numRef>
              <c:f>'Forest Plot_Train_incidence'!$H$3:$H$10</c:f>
              <c:numCache>
                <c:formatCode>General</c:formatCode>
                <c:ptCount val="8"/>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2-B725-43EC-9EE7-555F514072AE}"/>
            </c:ext>
          </c:extLst>
        </c:ser>
        <c:ser>
          <c:idx val="1"/>
          <c:order val="1"/>
          <c:tx>
            <c:v>Central Tendency</c:v>
          </c:tx>
          <c:spPr>
            <a:ln w="22225" cap="rnd">
              <a:solidFill>
                <a:sysClr val="window" lastClr="FFFFFF"/>
              </a:solidFill>
              <a:round/>
            </a:ln>
            <a:effectLst/>
          </c:spPr>
          <c:marker>
            <c:symbol val="none"/>
          </c:marker>
          <c:dPt>
            <c:idx val="1"/>
            <c:marker>
              <c:symbol val="none"/>
            </c:marker>
            <c:bubble3D val="0"/>
            <c:extLst>
              <c:ext xmlns:c16="http://schemas.microsoft.com/office/drawing/2014/chart" uri="{C3380CC4-5D6E-409C-BE32-E72D297353CC}">
                <c16:uniqueId val="{00000003-B725-43EC-9EE7-555F514072AE}"/>
              </c:ext>
            </c:extLst>
          </c:dPt>
          <c:xVal>
            <c:numRef>
              <c:f>'Forest Plot_Train_incidence'!$C$13:$C$25</c:f>
              <c:numCache>
                <c:formatCode>General</c:formatCode>
                <c:ptCount val="13"/>
                <c:pt idx="0">
                  <c:v>4.5599999999999996</c:v>
                </c:pt>
                <c:pt idx="1">
                  <c:v>4.5599999999999996</c:v>
                </c:pt>
                <c:pt idx="2">
                  <c:v>4.5599999999999996</c:v>
                </c:pt>
                <c:pt idx="3">
                  <c:v>4.5599999999999996</c:v>
                </c:pt>
                <c:pt idx="4">
                  <c:v>4.5599999999999996</c:v>
                </c:pt>
                <c:pt idx="5">
                  <c:v>4.5599999999999996</c:v>
                </c:pt>
                <c:pt idx="6">
                  <c:v>4.5599999999999996</c:v>
                </c:pt>
                <c:pt idx="7">
                  <c:v>4.5599999999999996</c:v>
                </c:pt>
                <c:pt idx="8">
                  <c:v>4.5599999999999996</c:v>
                </c:pt>
                <c:pt idx="9">
                  <c:v>4.5599999999999996</c:v>
                </c:pt>
              </c:numCache>
            </c:numRef>
          </c:xVal>
          <c:yVal>
            <c:numRef>
              <c:f>'Forest Plot_Train_incidence'!$B$13:$B$25</c:f>
              <c:numCache>
                <c:formatCode>General</c:formatCode>
                <c:ptCount val="13"/>
                <c:pt idx="0">
                  <c:v>0</c:v>
                </c:pt>
                <c:pt idx="1">
                  <c:v>1</c:v>
                </c:pt>
                <c:pt idx="2">
                  <c:v>2</c:v>
                </c:pt>
                <c:pt idx="3">
                  <c:v>3</c:v>
                </c:pt>
                <c:pt idx="4">
                  <c:v>4</c:v>
                </c:pt>
                <c:pt idx="5">
                  <c:v>5</c:v>
                </c:pt>
                <c:pt idx="6">
                  <c:v>6</c:v>
                </c:pt>
                <c:pt idx="7">
                  <c:v>7</c:v>
                </c:pt>
                <c:pt idx="8">
                  <c:v>8</c:v>
                </c:pt>
                <c:pt idx="9">
                  <c:v>9</c:v>
                </c:pt>
              </c:numCache>
            </c:numRef>
          </c:yVal>
          <c:smooth val="0"/>
          <c:extLst>
            <c:ext xmlns:c16="http://schemas.microsoft.com/office/drawing/2014/chart" uri="{C3380CC4-5D6E-409C-BE32-E72D297353CC}">
              <c16:uniqueId val="{00000004-B725-43EC-9EE7-555F514072AE}"/>
            </c:ext>
          </c:extLst>
        </c:ser>
        <c:dLbls>
          <c:showLegendKey val="0"/>
          <c:showVal val="0"/>
          <c:showCatName val="0"/>
          <c:showSerName val="0"/>
          <c:showPercent val="0"/>
          <c:showBubbleSize val="0"/>
        </c:dLbls>
        <c:axId val="126021632"/>
        <c:axId val="126023168"/>
      </c:scatterChart>
      <c:valAx>
        <c:axId val="126021632"/>
        <c:scaling>
          <c:orientation val="minMax"/>
          <c:max val="20"/>
          <c:min val="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6023168"/>
        <c:crosses val="autoZero"/>
        <c:crossBetween val="midCat"/>
      </c:valAx>
      <c:valAx>
        <c:axId val="126023168"/>
        <c:scaling>
          <c:orientation val="minMax"/>
          <c:max val="9"/>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2602163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en-US"/>
              <a:t>Click to edit Master title style</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28492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14888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106332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426611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en-US"/>
              <a:t>Click to edit Master title style</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284473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428595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Edit Master text styles</a:t>
            </a:r>
          </a:p>
        </p:txBody>
      </p:sp>
      <p:sp>
        <p:nvSpPr>
          <p:cNvPr id="4" name="Content Placeholder 3"/>
          <p:cNvSpPr>
            <a:spLocks noGrp="1"/>
          </p:cNvSpPr>
          <p:nvPr>
            <p:ph sz="half" idx="2"/>
          </p:nvPr>
        </p:nvSpPr>
        <p:spPr>
          <a:xfrm>
            <a:off x="2231675" y="15780233"/>
            <a:ext cx="13706415" cy="23210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Edit Master text styles</a:t>
            </a:r>
          </a:p>
        </p:txBody>
      </p:sp>
      <p:sp>
        <p:nvSpPr>
          <p:cNvPr id="6" name="Content Placeholder 5"/>
          <p:cNvSpPr>
            <a:spLocks noGrp="1"/>
          </p:cNvSpPr>
          <p:nvPr>
            <p:ph sz="quarter" idx="4"/>
          </p:nvPr>
        </p:nvSpPr>
        <p:spPr>
          <a:xfrm>
            <a:off x="16402142" y="15780233"/>
            <a:ext cx="13773917" cy="23210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179642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232196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372660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n-US"/>
              <a:t>Click to edit Master title style</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Edit Master text styles</a:t>
            </a:r>
          </a:p>
        </p:txBody>
      </p:sp>
      <p:sp>
        <p:nvSpPr>
          <p:cNvPr id="5" name="Date Placeholder 4"/>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417175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a:t>Click icon to add picture</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Edit Master text styles</a:t>
            </a:r>
          </a:p>
        </p:txBody>
      </p:sp>
      <p:sp>
        <p:nvSpPr>
          <p:cNvPr id="5" name="Date Placeholder 4"/>
          <p:cNvSpPr>
            <a:spLocks noGrp="1"/>
          </p:cNvSpPr>
          <p:nvPr>
            <p:ph type="dt" sz="half" idx="10"/>
          </p:nvPr>
        </p:nvSpPr>
        <p:spPr/>
        <p:txBody>
          <a:bodyPr/>
          <a:lstStyle/>
          <a:p>
            <a:fld id="{D5E21355-1EB1-44B8-8A08-AA8B2E838688}" type="datetimeFigureOut">
              <a:rPr lang="en-GB" smtClean="0"/>
              <a:t>21/05/2019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1064155-1A2E-4D06-9F08-16B82F2D0629}" type="slidenum">
              <a:rPr lang="en-GB" smtClean="0"/>
              <a:t>‹#›</a:t>
            </a:fld>
            <a:endParaRPr lang="en-GB" dirty="0"/>
          </a:p>
        </p:txBody>
      </p:sp>
    </p:spTree>
    <p:extLst>
      <p:ext uri="{BB962C8B-B14F-4D97-AF65-F5344CB8AC3E}">
        <p14:creationId xmlns:p14="http://schemas.microsoft.com/office/powerpoint/2010/main" val="54352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D5E21355-1EB1-44B8-8A08-AA8B2E838688}" type="datetimeFigureOut">
              <a:rPr lang="en-GB" smtClean="0"/>
              <a:t>21/05/2019</a:t>
            </a:fld>
            <a:endParaRPr lang="en-GB" dirty="0"/>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F1064155-1A2E-4D06-9F08-16B82F2D0629}" type="slidenum">
              <a:rPr lang="en-GB" smtClean="0"/>
              <a:t>‹#›</a:t>
            </a:fld>
            <a:endParaRPr lang="en-GB" dirty="0"/>
          </a:p>
        </p:txBody>
      </p:sp>
    </p:spTree>
    <p:extLst>
      <p:ext uri="{BB962C8B-B14F-4D97-AF65-F5344CB8AC3E}">
        <p14:creationId xmlns:p14="http://schemas.microsoft.com/office/powerpoint/2010/main" val="2557865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hyperlink" Target="http://www.crd.york.ac.uk/PROSPERO/display_record.php?ID=CRD42019130407" TargetMode="External"/><Relationship Id="rId7"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8419572-07CD-4B85-BA8A-0D490C3786BE}"/>
              </a:ext>
            </a:extLst>
          </p:cNvPr>
          <p:cNvPicPr>
            <a:picLocks noChangeAspect="1"/>
          </p:cNvPicPr>
          <p:nvPr/>
        </p:nvPicPr>
        <p:blipFill>
          <a:blip r:embed="rId2"/>
          <a:stretch>
            <a:fillRect/>
          </a:stretch>
        </p:blipFill>
        <p:spPr>
          <a:xfrm>
            <a:off x="5629329" y="39025965"/>
            <a:ext cx="3942952" cy="3777433"/>
          </a:xfrm>
          <a:prstGeom prst="ellipse">
            <a:avLst/>
          </a:prstGeom>
          <a:solidFill>
            <a:schemeClr val="lt1">
              <a:alpha val="0"/>
            </a:schemeClr>
          </a:solidFill>
          <a:ln>
            <a:solidFill>
              <a:schemeClr val="dk1">
                <a:alpha val="29000"/>
              </a:schemeClr>
            </a:solidFill>
          </a:ln>
        </p:spPr>
        <p:style>
          <a:lnRef idx="2">
            <a:schemeClr val="dk1"/>
          </a:lnRef>
          <a:fillRef idx="1">
            <a:schemeClr val="lt1"/>
          </a:fillRef>
          <a:effectRef idx="0">
            <a:schemeClr val="dk1"/>
          </a:effectRef>
          <a:fontRef idx="minor">
            <a:schemeClr val="dk1"/>
          </a:fontRef>
        </p:style>
      </p:pic>
      <p:sp>
        <p:nvSpPr>
          <p:cNvPr id="4" name="Title 1"/>
          <p:cNvSpPr txBox="1">
            <a:spLocks/>
          </p:cNvSpPr>
          <p:nvPr/>
        </p:nvSpPr>
        <p:spPr>
          <a:xfrm>
            <a:off x="815527" y="527606"/>
            <a:ext cx="30810711" cy="4246048"/>
          </a:xfrm>
          <a:prstGeom prst="rect">
            <a:avLst/>
          </a:prstGeom>
          <a:noFill/>
          <a:ln w="12700">
            <a:solidFill>
              <a:srgbClr val="7030A0"/>
            </a:solidFill>
          </a:ln>
        </p:spPr>
        <p:txBody>
          <a:bodyPr vert="horz" lIns="350564" tIns="175282" rIns="350564" bIns="17528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14000"/>
              </a:lnSpc>
            </a:pPr>
            <a:r>
              <a:rPr lang="en-IE" sz="7200" b="1" dirty="0">
                <a:latin typeface="Arial" panose="020B0604020202020204" pitchFamily="34" charset="0"/>
                <a:cs typeface="Arial" panose="020B0604020202020204" pitchFamily="34" charset="0"/>
              </a:rPr>
              <a:t>A Systematic Review and Meta-Analysis of the Incidence of Injury in Professional Female Soccer</a:t>
            </a:r>
            <a:endParaRPr lang="en-GB" sz="7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Lawrence Mayhew</a:t>
            </a:r>
            <a:r>
              <a:rPr lang="en-GB" i="1" baseline="30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Jamie McPhee</a:t>
            </a:r>
            <a:r>
              <a:rPr lang="en-GB" i="1"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Peter Francis</a:t>
            </a:r>
            <a:r>
              <a:rPr lang="en-GB" i="1" baseline="30000" dirty="0">
                <a:latin typeface="Arial" panose="020B0604020202020204" pitchFamily="34" charset="0"/>
                <a:cs typeface="Arial" panose="020B0604020202020204" pitchFamily="34" charset="0"/>
              </a:rPr>
              <a:t>1</a:t>
            </a:r>
            <a:r>
              <a:rPr lang="en-GB" baseline="30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and Gareth Jones</a:t>
            </a:r>
            <a:r>
              <a:rPr lang="en-GB" i="1" baseline="30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a:t>
            </a:r>
          </a:p>
          <a:p>
            <a:r>
              <a:rPr lang="en-US" sz="3200" i="1" baseline="30000" dirty="0">
                <a:latin typeface="Arial" panose="020B0604020202020204" pitchFamily="34" charset="0"/>
                <a:cs typeface="Arial" panose="020B0604020202020204" pitchFamily="34" charset="0"/>
              </a:rPr>
              <a:t>1</a:t>
            </a:r>
            <a:r>
              <a:rPr lang="en-US" sz="3200" i="1" dirty="0">
                <a:latin typeface="Arial" panose="020B0604020202020204" pitchFamily="34" charset="0"/>
                <a:cs typeface="Arial" panose="020B0604020202020204" pitchFamily="34" charset="0"/>
              </a:rPr>
              <a:t>Musculoskeletal Health Research Group, </a:t>
            </a:r>
            <a:r>
              <a:rPr lang="en-GB" sz="3200" i="1" dirty="0">
                <a:latin typeface="Arial" panose="020B0604020202020204" pitchFamily="34" charset="0"/>
                <a:cs typeface="Arial" panose="020B0604020202020204" pitchFamily="34" charset="0"/>
              </a:rPr>
              <a:t>School of Clinical and Applied Sciences, Leeds Beckett University, United Kingdom. </a:t>
            </a:r>
            <a:endParaRPr lang="en-GB" sz="3200" dirty="0">
              <a:latin typeface="Arial" panose="020B0604020202020204" pitchFamily="34" charset="0"/>
              <a:cs typeface="Arial" panose="020B0604020202020204" pitchFamily="34" charset="0"/>
            </a:endParaRPr>
          </a:p>
          <a:p>
            <a:r>
              <a:rPr lang="en-GB" sz="3200" i="1" baseline="30000" dirty="0">
                <a:latin typeface="Arial" panose="020B0604020202020204" pitchFamily="34" charset="0"/>
                <a:cs typeface="Arial" panose="020B0604020202020204" pitchFamily="34" charset="0"/>
              </a:rPr>
              <a:t>2</a:t>
            </a:r>
            <a:r>
              <a:rPr lang="en-GB" sz="3200" i="1" dirty="0">
                <a:latin typeface="Arial" panose="020B0604020202020204" pitchFamily="34" charset="0"/>
                <a:cs typeface="Arial" panose="020B0604020202020204" pitchFamily="34" charset="0"/>
              </a:rPr>
              <a:t>Manchester Metropolitan University, Manchester, United Kingdom</a:t>
            </a:r>
            <a:endParaRPr lang="en-GB" sz="3200" dirty="0">
              <a:latin typeface="Arial" panose="020B0604020202020204" pitchFamily="34" charset="0"/>
              <a:cs typeface="Arial" panose="020B0604020202020204" pitchFamily="34" charset="0"/>
            </a:endParaRPr>
          </a:p>
        </p:txBody>
      </p:sp>
      <p:sp>
        <p:nvSpPr>
          <p:cNvPr id="7" name="TextBox 6"/>
          <p:cNvSpPr txBox="1"/>
          <p:nvPr/>
        </p:nvSpPr>
        <p:spPr>
          <a:xfrm>
            <a:off x="831130" y="5072799"/>
            <a:ext cx="14102111" cy="1092651"/>
          </a:xfrm>
          <a:prstGeom prst="rect">
            <a:avLst/>
          </a:prstGeom>
          <a:noFill/>
          <a:ln w="12700">
            <a:solidFill>
              <a:srgbClr val="7030A0"/>
            </a:solidFill>
          </a:ln>
        </p:spPr>
        <p:txBody>
          <a:bodyPr wrap="square" lIns="350564" tIns="175282" rIns="350564" bIns="175282" rtlCol="0">
            <a:spAutoFit/>
          </a:bodyPr>
          <a:lstStyle/>
          <a:p>
            <a:r>
              <a:rPr lang="en-GB" sz="4800" b="1" dirty="0">
                <a:latin typeface="Arial" panose="020B0604020202020204" pitchFamily="34" charset="0"/>
                <a:cs typeface="Arial" panose="020B0604020202020204" pitchFamily="34" charset="0"/>
              </a:rPr>
              <a:t>Abstract </a:t>
            </a:r>
          </a:p>
        </p:txBody>
      </p:sp>
      <p:sp>
        <p:nvSpPr>
          <p:cNvPr id="17" name="TextBox 16"/>
          <p:cNvSpPr txBox="1"/>
          <p:nvPr/>
        </p:nvSpPr>
        <p:spPr>
          <a:xfrm>
            <a:off x="796632" y="21118050"/>
            <a:ext cx="14147591" cy="1092651"/>
          </a:xfrm>
          <a:prstGeom prst="rect">
            <a:avLst/>
          </a:prstGeom>
          <a:noFill/>
          <a:ln w="12700">
            <a:solidFill>
              <a:srgbClr val="7030A0"/>
            </a:solidFill>
          </a:ln>
        </p:spPr>
        <p:txBody>
          <a:bodyPr wrap="square" lIns="350564" tIns="175282" rIns="350564" bIns="175282" rtlCol="0">
            <a:spAutoFit/>
          </a:bodyPr>
          <a:lstStyle/>
          <a:p>
            <a:r>
              <a:rPr lang="en-GB" sz="4800" b="1" dirty="0">
                <a:latin typeface="Arial" panose="020B0604020202020204" pitchFamily="34" charset="0"/>
                <a:cs typeface="Arial" panose="020B0604020202020204" pitchFamily="34" charset="0"/>
              </a:rPr>
              <a:t>Methods</a:t>
            </a:r>
          </a:p>
        </p:txBody>
      </p:sp>
      <p:sp>
        <p:nvSpPr>
          <p:cNvPr id="37" name="TextBox 36"/>
          <p:cNvSpPr txBox="1"/>
          <p:nvPr/>
        </p:nvSpPr>
        <p:spPr>
          <a:xfrm>
            <a:off x="15965908" y="24455606"/>
            <a:ext cx="15797048" cy="1092651"/>
          </a:xfrm>
          <a:prstGeom prst="rect">
            <a:avLst/>
          </a:prstGeom>
          <a:noFill/>
          <a:ln w="12700">
            <a:solidFill>
              <a:srgbClr val="7030A0"/>
            </a:solidFill>
          </a:ln>
        </p:spPr>
        <p:txBody>
          <a:bodyPr wrap="square" lIns="350564" tIns="175282" rIns="350564" bIns="175282" rtlCol="0">
            <a:spAutoFit/>
          </a:bodyPr>
          <a:lstStyle/>
          <a:p>
            <a:r>
              <a:rPr lang="en-GB" sz="4800" b="1" dirty="0">
                <a:latin typeface="Arial" panose="020B0604020202020204" pitchFamily="34" charset="0"/>
                <a:cs typeface="Arial" panose="020B0604020202020204" pitchFamily="34" charset="0"/>
              </a:rPr>
              <a:t>Summary and Conclusion </a:t>
            </a:r>
          </a:p>
        </p:txBody>
      </p:sp>
      <p:sp>
        <p:nvSpPr>
          <p:cNvPr id="10" name="TextBox 9"/>
          <p:cNvSpPr txBox="1"/>
          <p:nvPr/>
        </p:nvSpPr>
        <p:spPr>
          <a:xfrm>
            <a:off x="834199" y="15227817"/>
            <a:ext cx="14133319" cy="5895525"/>
          </a:xfrm>
          <a:prstGeom prst="rect">
            <a:avLst/>
          </a:prstGeom>
          <a:noFill/>
        </p:spPr>
        <p:txBody>
          <a:bodyPr wrap="square" rtlCol="0">
            <a:spAutoFit/>
          </a:bodyPr>
          <a:lstStyle/>
          <a:p>
            <a:pPr algn="just">
              <a:lnSpc>
                <a:spcPct val="113000"/>
              </a:lnSpc>
            </a:pPr>
            <a:r>
              <a:rPr lang="en-GB" sz="2800" dirty="0">
                <a:latin typeface="Arial" panose="020B0604020202020204" pitchFamily="34" charset="0"/>
                <a:cs typeface="Arial" panose="020B0604020202020204" pitchFamily="34" charset="0"/>
              </a:rPr>
              <a:t>FIFA published a consensus statement in soccer, providing guidance on injury definitions, recording and classification of injuries and reporting of training and match exposures (Fuller et al, 2006). These guidelines have led to an increase in the quality and consistency of research within professional and amateur soccer cohorts. While many studies have aimed to establish the incidence of injury in professional soccer, the majority of current epidemiological studies have focused on males (McCall et al 2014). There are no systematic reviews that have investigated the overall incidence of injury in women’s professional soccer. Therefore, the extent of injury burden in women’s professional soccer remains unknown. The Translating Research into Injury Prevention Practice (TRIPP) model and the van </a:t>
            </a:r>
            <a:r>
              <a:rPr lang="en-GB" sz="2800" dirty="0" err="1">
                <a:latin typeface="Arial" panose="020B0604020202020204" pitchFamily="34" charset="0"/>
                <a:cs typeface="Arial" panose="020B0604020202020204" pitchFamily="34" charset="0"/>
              </a:rPr>
              <a:t>Mechelen</a:t>
            </a:r>
            <a:r>
              <a:rPr lang="en-GB" sz="2800" dirty="0">
                <a:latin typeface="Arial" panose="020B0604020202020204" pitchFamily="34" charset="0"/>
                <a:cs typeface="Arial" panose="020B0604020202020204" pitchFamily="34" charset="0"/>
              </a:rPr>
              <a:t> sequence of prevention model recommend that in order to effectively minimize injury in sport, a full understanding of the incidence of injuries is required (Finch 2006). </a:t>
            </a:r>
            <a:endParaRPr lang="en-GB" sz="28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6349283" y="26889553"/>
            <a:ext cx="14153472" cy="1145698"/>
          </a:xfrm>
          <a:prstGeom prst="rect">
            <a:avLst/>
          </a:prstGeom>
        </p:spPr>
        <p:txBody>
          <a:bodyPr wrap="square">
            <a:spAutoFit/>
          </a:bodyPr>
          <a:lstStyle/>
          <a:p>
            <a:pPr algn="just" defTabSz="2629237">
              <a:lnSpc>
                <a:spcPct val="150000"/>
              </a:lnSpc>
              <a:spcBef>
                <a:spcPts val="2875"/>
              </a:spcBef>
            </a:pPr>
            <a:r>
              <a:rPr lang="en-US" sz="5089" dirty="0">
                <a:solidFill>
                  <a:prstClr val="black"/>
                </a:solidFill>
              </a:rPr>
              <a:t> </a:t>
            </a:r>
            <a:endParaRPr lang="en-GB" sz="5089" dirty="0">
              <a:solidFill>
                <a:prstClr val="black"/>
              </a:solidFill>
            </a:endParaRPr>
          </a:p>
        </p:txBody>
      </p:sp>
      <p:sp>
        <p:nvSpPr>
          <p:cNvPr id="27" name="TextBox 26"/>
          <p:cNvSpPr txBox="1"/>
          <p:nvPr/>
        </p:nvSpPr>
        <p:spPr>
          <a:xfrm>
            <a:off x="15900395" y="5048812"/>
            <a:ext cx="15725844" cy="1092651"/>
          </a:xfrm>
          <a:prstGeom prst="rect">
            <a:avLst/>
          </a:prstGeom>
          <a:noFill/>
          <a:ln w="12700">
            <a:solidFill>
              <a:srgbClr val="7030A0"/>
            </a:solidFill>
          </a:ln>
        </p:spPr>
        <p:txBody>
          <a:bodyPr wrap="square" lIns="350564" tIns="175282" rIns="350564" bIns="175282" rtlCol="0">
            <a:spAutoFit/>
          </a:bodyPr>
          <a:lstStyle/>
          <a:p>
            <a:r>
              <a:rPr lang="en-GB" sz="4800" b="1" dirty="0">
                <a:latin typeface="Arial" panose="020B0604020202020204" pitchFamily="34" charset="0"/>
                <a:cs typeface="Arial" panose="020B0604020202020204" pitchFamily="34" charset="0"/>
              </a:rPr>
              <a:t>Results</a:t>
            </a:r>
          </a:p>
        </p:txBody>
      </p:sp>
      <p:sp>
        <p:nvSpPr>
          <p:cNvPr id="18" name="TextBox 17"/>
          <p:cNvSpPr txBox="1"/>
          <p:nvPr/>
        </p:nvSpPr>
        <p:spPr>
          <a:xfrm>
            <a:off x="15900395" y="6360117"/>
            <a:ext cx="15756858" cy="2490233"/>
          </a:xfrm>
          <a:prstGeom prst="rect">
            <a:avLst/>
          </a:prstGeom>
          <a:noFill/>
        </p:spPr>
        <p:txBody>
          <a:bodyPr wrap="square" rtlCol="0">
            <a:spAutoFit/>
          </a:bodyPr>
          <a:lstStyle/>
          <a:p>
            <a:pPr algn="just">
              <a:lnSpc>
                <a:spcPct val="113000"/>
              </a:lnSpc>
            </a:pPr>
            <a:r>
              <a:rPr lang="en-GB" sz="2800" dirty="0">
                <a:latin typeface="Arial" panose="020B0604020202020204" pitchFamily="34" charset="0"/>
                <a:cs typeface="Arial" panose="020B0604020202020204" pitchFamily="34" charset="0"/>
              </a:rPr>
              <a:t>Overall estimated injury incidence was </a:t>
            </a:r>
            <a:r>
              <a:rPr lang="en-GB" sz="2800" dirty="0">
                <a:latin typeface="Arial" panose="020B0604020202020204" pitchFamily="34" charset="0"/>
                <a:ea typeface="Calibri" panose="020F0502020204030204" pitchFamily="34" charset="0"/>
              </a:rPr>
              <a:t>found to be 6.13 (95% CI 4.03 – 8.22) injuries per 1000 hours. </a:t>
            </a:r>
            <a:r>
              <a:rPr lang="en-GB" sz="2800" dirty="0">
                <a:latin typeface="Arial" panose="020B0604020202020204" pitchFamily="34" charset="0"/>
                <a:cs typeface="Arial" panose="020B0604020202020204" pitchFamily="34" charset="0"/>
              </a:rPr>
              <a:t>The estimated pooled incidence of injury was higher during match play</a:t>
            </a:r>
            <a:r>
              <a:rPr lang="en-GB" sz="2800" dirty="0">
                <a:latin typeface="Arial" panose="020B0604020202020204" pitchFamily="34" charset="0"/>
                <a:ea typeface="Calibri" panose="020F0502020204030204" pitchFamily="34" charset="0"/>
              </a:rPr>
              <a:t> (17.62, 95% CI 13.11 – 22.13) than during training (4.57, 95% CI 2.73 – 6.40).</a:t>
            </a:r>
            <a:r>
              <a:rPr lang="en-GB" sz="2800" dirty="0">
                <a:latin typeface="Arial" panose="020B0604020202020204" pitchFamily="34" charset="0"/>
                <a:cs typeface="Arial" panose="020B0604020202020204" pitchFamily="34" charset="0"/>
              </a:rPr>
              <a:t> Study </a:t>
            </a:r>
            <a:r>
              <a:rPr lang="en-GB" sz="2800" dirty="0">
                <a:latin typeface="Arial" panose="020B0604020202020204" pitchFamily="34" charset="0"/>
                <a:ea typeface="Calibri" panose="020F0502020204030204" pitchFamily="34" charset="0"/>
              </a:rPr>
              <a:t>heterogeneity was found to be (I</a:t>
            </a:r>
            <a:r>
              <a:rPr lang="en-GB" sz="2800" baseline="30000" dirty="0">
                <a:latin typeface="Arial" panose="020B0604020202020204" pitchFamily="34" charset="0"/>
                <a:ea typeface="Calibri" panose="020F0502020204030204" pitchFamily="34" charset="0"/>
              </a:rPr>
              <a:t>2 </a:t>
            </a:r>
            <a:r>
              <a:rPr lang="en-GB" sz="2800" dirty="0">
                <a:latin typeface="Arial" panose="020B0604020202020204" pitchFamily="34" charset="0"/>
                <a:ea typeface="Calibri" panose="020F0502020204030204" pitchFamily="34" charset="0"/>
              </a:rPr>
              <a:t>= 95.5%) for total incidence, for match play (I</a:t>
            </a:r>
            <a:r>
              <a:rPr lang="en-GB" sz="2800" baseline="30000" dirty="0">
                <a:latin typeface="Arial" panose="020B0604020202020204" pitchFamily="34" charset="0"/>
                <a:ea typeface="Calibri" panose="020F0502020204030204" pitchFamily="34" charset="0"/>
              </a:rPr>
              <a:t>2</a:t>
            </a:r>
            <a:r>
              <a:rPr lang="en-GB" sz="2800" dirty="0">
                <a:latin typeface="Arial" panose="020B0604020202020204" pitchFamily="34" charset="0"/>
                <a:ea typeface="Calibri" panose="020F0502020204030204" pitchFamily="34" charset="0"/>
              </a:rPr>
              <a:t> = 95.1%) and training (I</a:t>
            </a:r>
            <a:r>
              <a:rPr lang="en-GB" sz="2800" baseline="30000" dirty="0">
                <a:latin typeface="Arial" panose="020B0604020202020204" pitchFamily="34" charset="0"/>
                <a:ea typeface="Calibri" panose="020F0502020204030204" pitchFamily="34" charset="0"/>
              </a:rPr>
              <a:t>2</a:t>
            </a:r>
            <a:r>
              <a:rPr lang="en-GB" sz="2800" dirty="0">
                <a:latin typeface="Arial" panose="020B0604020202020204" pitchFamily="34" charset="0"/>
                <a:ea typeface="Calibri" panose="020F0502020204030204" pitchFamily="34" charset="0"/>
              </a:rPr>
              <a:t> = 98.8%) incidence. </a:t>
            </a:r>
            <a:endParaRPr lang="en-GB" sz="2800" dirty="0">
              <a:latin typeface="Arial" panose="020B0604020202020204" pitchFamily="34" charset="0"/>
              <a:cs typeface="Arial" panose="020B0604020202020204" pitchFamily="34" charset="0"/>
            </a:endParaRPr>
          </a:p>
          <a:p>
            <a:pPr algn="just">
              <a:lnSpc>
                <a:spcPct val="114000"/>
              </a:lnSpc>
            </a:pPr>
            <a:r>
              <a:rPr lang="en-GB" sz="2800" dirty="0">
                <a:latin typeface="Arial" panose="020B0604020202020204" pitchFamily="34" charset="0"/>
                <a:cs typeface="Arial" panose="020B0604020202020204" pitchFamily="34" charset="0"/>
              </a:rPr>
              <a:t> </a:t>
            </a:r>
          </a:p>
        </p:txBody>
      </p:sp>
      <p:sp>
        <p:nvSpPr>
          <p:cNvPr id="3" name="TextBox 2"/>
          <p:cNvSpPr txBox="1"/>
          <p:nvPr/>
        </p:nvSpPr>
        <p:spPr>
          <a:xfrm>
            <a:off x="15935224" y="26099813"/>
            <a:ext cx="15687199" cy="9935605"/>
          </a:xfrm>
          <a:prstGeom prst="rect">
            <a:avLst/>
          </a:prstGeom>
          <a:noFill/>
        </p:spPr>
        <p:txBody>
          <a:bodyPr wrap="square" rtlCol="0">
            <a:spAutoFit/>
          </a:bodyPr>
          <a:lstStyle/>
          <a:p>
            <a:pPr algn="just">
              <a:lnSpc>
                <a:spcPct val="113000"/>
              </a:lnSpc>
            </a:pPr>
            <a:r>
              <a:rPr lang="en-GB" sz="2800" dirty="0">
                <a:latin typeface="Arial" panose="020B0604020202020204" pitchFamily="34" charset="0"/>
                <a:cs typeface="Arial" panose="020B0604020202020204" pitchFamily="34" charset="0"/>
              </a:rPr>
              <a:t>Significant study heterogeneity was found (I2 = 95.5%). Analysis revealed a high risk of bias (STROBE risk of bias assessment) due to inherent differences in the epidemiological design characteristics of the included studies. Such inconsistencies likely contribute to the large variance in the reported incidence of injury. Continued reporting of heterogeneous results in population samples limits meaningful comparison of studies. Standardising the criteria used to define and classify injury occurrence together with more accurate recording of exposure inclusive of external and internal load will overcome such limitations</a:t>
            </a:r>
          </a:p>
          <a:p>
            <a:pPr algn="just">
              <a:lnSpc>
                <a:spcPct val="113000"/>
              </a:lnSpc>
            </a:pPr>
            <a:endParaRPr lang="en-GB" sz="2800" dirty="0">
              <a:latin typeface="Arial" panose="020B0604020202020204" pitchFamily="34" charset="0"/>
              <a:cs typeface="Arial" panose="020B0604020202020204" pitchFamily="34" charset="0"/>
            </a:endParaRPr>
          </a:p>
          <a:p>
            <a:pPr algn="just">
              <a:lnSpc>
                <a:spcPct val="113000"/>
              </a:lnSpc>
            </a:pPr>
            <a:endParaRPr lang="en-GB" sz="2800" dirty="0">
              <a:latin typeface="Arial" panose="020B0604020202020204" pitchFamily="34" charset="0"/>
              <a:cs typeface="Arial" panose="020B0604020202020204" pitchFamily="34" charset="0"/>
            </a:endParaRPr>
          </a:p>
          <a:p>
            <a:pPr algn="just">
              <a:lnSpc>
                <a:spcPct val="113000"/>
              </a:lnSpc>
            </a:pPr>
            <a:endParaRPr lang="en-GB" sz="2800" dirty="0">
              <a:latin typeface="Arial" panose="020B0604020202020204" pitchFamily="34" charset="0"/>
              <a:cs typeface="Arial" panose="020B0604020202020204" pitchFamily="34" charset="0"/>
            </a:endParaRPr>
          </a:p>
          <a:p>
            <a:pPr algn="just">
              <a:lnSpc>
                <a:spcPct val="113000"/>
              </a:lnSpc>
            </a:pPr>
            <a:endParaRPr lang="en-GB" sz="2800" dirty="0">
              <a:latin typeface="Arial" panose="020B0604020202020204" pitchFamily="34" charset="0"/>
              <a:cs typeface="Arial" panose="020B0604020202020204" pitchFamily="34" charset="0"/>
            </a:endParaRPr>
          </a:p>
          <a:p>
            <a:pPr>
              <a:lnSpc>
                <a:spcPct val="113000"/>
              </a:lnSpc>
            </a:pPr>
            <a:endParaRPr lang="en-GB" sz="2000" dirty="0">
              <a:latin typeface="Arial" panose="020B0604020202020204" pitchFamily="34" charset="0"/>
              <a:cs typeface="Arial" panose="020B0604020202020204" pitchFamily="34" charset="0"/>
            </a:endParaRPr>
          </a:p>
          <a:p>
            <a:pPr>
              <a:lnSpc>
                <a:spcPct val="113000"/>
              </a:lnSpc>
            </a:pPr>
            <a:r>
              <a:rPr lang="en-GB" sz="2400" dirty="0">
                <a:latin typeface="Arial" panose="020B0604020202020204" pitchFamily="34" charset="0"/>
                <a:cs typeface="Arial" panose="020B0604020202020204" pitchFamily="34" charset="0"/>
              </a:rPr>
              <a:t>Fuller, C.W., </a:t>
            </a:r>
            <a:r>
              <a:rPr lang="en-GB" sz="2400" dirty="0" err="1">
                <a:latin typeface="Arial" panose="020B0604020202020204" pitchFamily="34" charset="0"/>
                <a:cs typeface="Arial" panose="020B0604020202020204" pitchFamily="34" charset="0"/>
              </a:rPr>
              <a:t>Ekstrand</a:t>
            </a:r>
            <a:r>
              <a:rPr lang="en-GB" sz="2400" dirty="0">
                <a:latin typeface="Arial" panose="020B0604020202020204" pitchFamily="34" charset="0"/>
                <a:cs typeface="Arial" panose="020B0604020202020204" pitchFamily="34" charset="0"/>
              </a:rPr>
              <a:t>, J., Astrid </a:t>
            </a:r>
            <a:r>
              <a:rPr lang="en-GB" sz="2400" dirty="0" err="1">
                <a:latin typeface="Arial" panose="020B0604020202020204" pitchFamily="34" charset="0"/>
                <a:cs typeface="Arial" panose="020B0604020202020204" pitchFamily="34" charset="0"/>
              </a:rPr>
              <a:t>Junge</a:t>
            </a:r>
            <a:r>
              <a:rPr lang="en-GB" sz="2400" dirty="0">
                <a:latin typeface="Arial" panose="020B0604020202020204" pitchFamily="34" charset="0"/>
                <a:cs typeface="Arial" panose="020B0604020202020204" pitchFamily="34" charset="0"/>
              </a:rPr>
              <a:t>, A., Andersen, T.E. Bahr, R., Dvorak, J., </a:t>
            </a:r>
            <a:r>
              <a:rPr lang="en-GB" sz="2400" dirty="0" err="1">
                <a:latin typeface="Arial" panose="020B0604020202020204" pitchFamily="34" charset="0"/>
                <a:cs typeface="Arial" panose="020B0604020202020204" pitchFamily="34" charset="0"/>
              </a:rPr>
              <a:t>Hägglund,M</a:t>
            </a:r>
            <a:r>
              <a:rPr lang="en-GB" sz="2400" dirty="0">
                <a:latin typeface="Arial" panose="020B0604020202020204" pitchFamily="34" charset="0"/>
                <a:cs typeface="Arial" panose="020B0604020202020204" pitchFamily="34" charset="0"/>
              </a:rPr>
              <a:t>., McCrory, P., </a:t>
            </a:r>
            <a:r>
              <a:rPr lang="en-GB" sz="2400" dirty="0" err="1">
                <a:latin typeface="Arial" panose="020B0604020202020204" pitchFamily="34" charset="0"/>
                <a:cs typeface="Arial" panose="020B0604020202020204" pitchFamily="34" charset="0"/>
              </a:rPr>
              <a:t>Meeuwisse</a:t>
            </a:r>
            <a:r>
              <a:rPr lang="en-GB" sz="2400" dirty="0">
                <a:latin typeface="Arial" panose="020B0604020202020204" pitchFamily="34" charset="0"/>
                <a:cs typeface="Arial" panose="020B0604020202020204" pitchFamily="34" charset="0"/>
              </a:rPr>
              <a:t>, W.H (2006) Consensus statement on injury definitions and data collection procedures in studies of football (soccer) injuries Scandinavian journal of medicine &amp; science in sports 16 (2), 83-9</a:t>
            </a:r>
          </a:p>
          <a:p>
            <a:pPr>
              <a:lnSpc>
                <a:spcPct val="113000"/>
              </a:lnSpc>
            </a:pPr>
            <a:endParaRPr lang="en-GB" sz="2400" dirty="0">
              <a:latin typeface="Arial" panose="020B0604020202020204" pitchFamily="34" charset="0"/>
              <a:cs typeface="Arial" panose="020B0604020202020204" pitchFamily="34" charset="0"/>
            </a:endParaRPr>
          </a:p>
          <a:p>
            <a:pPr>
              <a:lnSpc>
                <a:spcPct val="113000"/>
              </a:lnSpc>
            </a:pPr>
            <a:r>
              <a:rPr lang="en-GB" sz="2400" dirty="0">
                <a:latin typeface="Arial" panose="020B0604020202020204" pitchFamily="34" charset="0"/>
                <a:cs typeface="Arial" panose="020B0604020202020204" pitchFamily="34" charset="0"/>
              </a:rPr>
              <a:t>Finch, C. (2006) A new framework for research leading to sports injury prevention. Journal Science and Medicine in Sport May;9(1-2):3-9; discussion 10. </a:t>
            </a:r>
            <a:r>
              <a:rPr lang="en-GB" sz="2400" dirty="0" err="1">
                <a:latin typeface="Arial" panose="020B0604020202020204" pitchFamily="34" charset="0"/>
                <a:cs typeface="Arial" panose="020B0604020202020204" pitchFamily="34" charset="0"/>
              </a:rPr>
              <a:t>Epub</a:t>
            </a:r>
            <a:r>
              <a:rPr lang="en-GB" sz="2400" dirty="0">
                <a:latin typeface="Arial" panose="020B0604020202020204" pitchFamily="34" charset="0"/>
                <a:cs typeface="Arial" panose="020B0604020202020204" pitchFamily="34" charset="0"/>
              </a:rPr>
              <a:t> 2006 Apr 17.</a:t>
            </a:r>
          </a:p>
          <a:p>
            <a:pPr>
              <a:lnSpc>
                <a:spcPct val="113000"/>
              </a:lnSpc>
            </a:pPr>
            <a:endParaRPr lang="en-GB" sz="2400" dirty="0">
              <a:latin typeface="Arial" panose="020B0604020202020204" pitchFamily="34" charset="0"/>
              <a:cs typeface="Arial" panose="020B0604020202020204" pitchFamily="34" charset="0"/>
            </a:endParaRPr>
          </a:p>
          <a:p>
            <a:pPr>
              <a:lnSpc>
                <a:spcPct val="113000"/>
              </a:lnSpc>
            </a:pPr>
            <a:r>
              <a:rPr lang="en-GB" sz="2400" dirty="0">
                <a:latin typeface="Arial" panose="020B0604020202020204" pitchFamily="34" charset="0"/>
                <a:cs typeface="Arial" panose="020B0604020202020204" pitchFamily="34" charset="0"/>
              </a:rPr>
              <a:t>Mayhew, L., Francis, P., McPhee, J, Johnson, M., Jones, G (2019) Epidemiology of injury in professional female football: a systematic review and a meta-analysis. PROSPERO Register 2019 CRD42019130407 </a:t>
            </a:r>
          </a:p>
          <a:p>
            <a:pPr>
              <a:lnSpc>
                <a:spcPct val="113000"/>
              </a:lnSpc>
            </a:pPr>
            <a:r>
              <a:rPr lang="en-GB" sz="2400" dirty="0">
                <a:latin typeface="Arial" panose="020B0604020202020204" pitchFamily="34" charset="0"/>
                <a:cs typeface="Arial" panose="020B0604020202020204" pitchFamily="34" charset="0"/>
              </a:rPr>
              <a:t>Available from: </a:t>
            </a:r>
            <a:r>
              <a:rPr lang="en-GB" sz="2400" dirty="0">
                <a:latin typeface="Arial" panose="020B0604020202020204" pitchFamily="34" charset="0"/>
                <a:cs typeface="Arial" panose="020B0604020202020204" pitchFamily="34" charset="0"/>
                <a:hlinkClick r:id="rId3"/>
              </a:rPr>
              <a:t>http://www.crd.york.ac.uk/PROSPERO/display_record.php?ID=CRD42019130407</a:t>
            </a:r>
            <a:r>
              <a:rPr lang="en-GB" sz="2400" dirty="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101BFE08-FB84-4763-A34E-160EAE05A93B}"/>
              </a:ext>
            </a:extLst>
          </p:cNvPr>
          <p:cNvSpPr txBox="1"/>
          <p:nvPr/>
        </p:nvSpPr>
        <p:spPr>
          <a:xfrm>
            <a:off x="750504" y="22420588"/>
            <a:ext cx="14294569" cy="9651809"/>
          </a:xfrm>
          <a:prstGeom prst="rect">
            <a:avLst/>
          </a:prstGeom>
          <a:noFill/>
        </p:spPr>
        <p:txBody>
          <a:bodyPr wrap="square" rtlCol="0">
            <a:spAutoFit/>
          </a:bodyPr>
          <a:lstStyle/>
          <a:p>
            <a:pPr algn="just">
              <a:lnSpc>
                <a:spcPct val="113000"/>
              </a:lnSpc>
            </a:pPr>
            <a:r>
              <a:rPr lang="en-GB" sz="2800" dirty="0">
                <a:latin typeface="Arial" panose="020B0604020202020204" pitchFamily="34" charset="0"/>
                <a:cs typeface="Arial" panose="020B0604020202020204" pitchFamily="34" charset="0"/>
              </a:rPr>
              <a:t>Following ethical approval by the Leeds Beckett University research ethics committee, the systematic was registered with the International Prospective Register of Systematic Reviews (PROSPERO; CRD42019130407). Potential eligible studies were identified through a systematic search. The following search terms “(football OR soccer) AND (incidence OR epidemiology) AND (injury) AND (female)” were used in all databases. Two authors carried out the electronic database search. All citations were imported to EndNote X7 (Thomson Reuters, USA) and duplicates were removed by the first author. </a:t>
            </a:r>
            <a:endParaRPr lang="en-GB" sz="2800" b="1" dirty="0">
              <a:latin typeface="Arial" panose="020B0604020202020204" pitchFamily="34" charset="0"/>
              <a:cs typeface="Arial" panose="020B0604020202020204" pitchFamily="34" charset="0"/>
            </a:endParaRPr>
          </a:p>
          <a:p>
            <a:pPr algn="just">
              <a:lnSpc>
                <a:spcPct val="113000"/>
              </a:lnSpc>
            </a:pPr>
            <a:endParaRPr lang="en-GB" sz="2800" dirty="0">
              <a:latin typeface="Arial" panose="020B0604020202020204" pitchFamily="34" charset="0"/>
              <a:cs typeface="Arial" panose="020B0604020202020204" pitchFamily="34" charset="0"/>
            </a:endParaRPr>
          </a:p>
          <a:p>
            <a:pPr algn="just">
              <a:lnSpc>
                <a:spcPct val="113000"/>
              </a:lnSpc>
            </a:pPr>
            <a:r>
              <a:rPr lang="en-GB" sz="2800" dirty="0">
                <a:latin typeface="Arial" panose="020B0604020202020204" pitchFamily="34" charset="0"/>
                <a:cs typeface="Arial" panose="020B0604020202020204" pitchFamily="34" charset="0"/>
              </a:rPr>
              <a:t>Two authors screened all articles. Full texts were retrieved and reviewed for articles that clearly met the inclusion criteria or those that could not be explicitly excluded from the title and abstract. Disagreements were resolved via consensus, and a third author was used if no agreement was reached. No hand-search of specific sports medicine journals was performed. </a:t>
            </a:r>
            <a:r>
              <a:rPr lang="en-GB" sz="2800" dirty="0">
                <a:latin typeface="Arial" panose="020B0604020202020204" pitchFamily="34" charset="0"/>
                <a:ea typeface="Calibri" panose="020F0502020204030204" pitchFamily="34" charset="0"/>
              </a:rPr>
              <a:t>7 prospective studies were combined in a pooled analysis of injury incidence using a mixed effects model via Comprehensive Meta-Analysis (Version 3) software programme. Heterogeneity was evaluated using the I</a:t>
            </a:r>
            <a:r>
              <a:rPr lang="en-GB" sz="2800" baseline="30000" dirty="0">
                <a:latin typeface="Arial" panose="020B0604020202020204" pitchFamily="34" charset="0"/>
                <a:ea typeface="Calibri" panose="020F0502020204030204" pitchFamily="34" charset="0"/>
              </a:rPr>
              <a:t>2</a:t>
            </a:r>
            <a:r>
              <a:rPr lang="en-GB" sz="2800" dirty="0">
                <a:latin typeface="Arial" panose="020B0604020202020204" pitchFamily="34" charset="0"/>
                <a:ea typeface="Calibri" panose="020F0502020204030204" pitchFamily="34" charset="0"/>
              </a:rPr>
              <a:t> statistic. </a:t>
            </a:r>
            <a:endParaRPr lang="en-GB" sz="2800" baseline="30000" dirty="0">
              <a:latin typeface="Arial" panose="020B0604020202020204" pitchFamily="34" charset="0"/>
              <a:ea typeface="Calibri" panose="020F0502020204030204" pitchFamily="34" charset="0"/>
            </a:endParaRPr>
          </a:p>
          <a:p>
            <a:pPr algn="just">
              <a:lnSpc>
                <a:spcPct val="113000"/>
              </a:lnSpc>
            </a:pPr>
            <a:r>
              <a:rPr lang="en-GB" sz="2800" b="1" dirty="0">
                <a:latin typeface="Arial" panose="020B0604020202020204" pitchFamily="34" charset="0"/>
                <a:cs typeface="Arial" panose="020B0604020202020204" pitchFamily="34" charset="0"/>
              </a:rPr>
              <a:t>   </a:t>
            </a:r>
            <a:endParaRPr lang="en-GB" sz="2800" dirty="0">
              <a:latin typeface="Arial" panose="020B0604020202020204" pitchFamily="34" charset="0"/>
              <a:cs typeface="Arial" panose="020B0604020202020204" pitchFamily="34" charset="0"/>
            </a:endParaRPr>
          </a:p>
          <a:p>
            <a:pPr algn="just">
              <a:lnSpc>
                <a:spcPct val="113000"/>
              </a:lnSpc>
            </a:pPr>
            <a:endParaRPr lang="en-GB" sz="2800" dirty="0">
              <a:latin typeface="Arial" panose="020B0604020202020204" pitchFamily="34" charset="0"/>
              <a:cs typeface="Arial" panose="020B0604020202020204" pitchFamily="34" charset="0"/>
            </a:endParaRPr>
          </a:p>
          <a:p>
            <a:pPr algn="just">
              <a:lnSpc>
                <a:spcPct val="113000"/>
              </a:lnSpc>
            </a:pPr>
            <a:endParaRPr lang="en-GB" sz="2800" dirty="0">
              <a:latin typeface="Arial" panose="020B0604020202020204" pitchFamily="34" charset="0"/>
              <a:cs typeface="Arial" panose="020B0604020202020204" pitchFamily="34" charset="0"/>
            </a:endParaRPr>
          </a:p>
          <a:p>
            <a:pPr algn="just">
              <a:lnSpc>
                <a:spcPct val="113000"/>
              </a:lnSpc>
            </a:pPr>
            <a:r>
              <a:rPr lang="en-GB" sz="2000" dirty="0">
                <a:latin typeface="Arial" panose="020B0604020202020204" pitchFamily="34" charset="0"/>
                <a:cs typeface="Arial" panose="020B0604020202020204" pitchFamily="34" charset="0"/>
              </a:rPr>
              <a:t> </a:t>
            </a:r>
            <a:endParaRPr lang="en-GB" dirty="0"/>
          </a:p>
          <a:p>
            <a:pPr algn="just">
              <a:lnSpc>
                <a:spcPct val="113000"/>
              </a:lnSpc>
            </a:pPr>
            <a:endParaRPr lang="en-GB" sz="28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258367F-F608-4ACC-A808-395E1DE8F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1944" y="38062941"/>
            <a:ext cx="3942952" cy="3089424"/>
          </a:xfrm>
          <a:prstGeom prst="rect">
            <a:avLst/>
          </a:prstGeom>
        </p:spPr>
      </p:pic>
      <p:pic>
        <p:nvPicPr>
          <p:cNvPr id="19" name="Picture 18">
            <a:extLst>
              <a:ext uri="{FF2B5EF4-FFF2-40B4-BE49-F238E27FC236}">
                <a16:creationId xmlns:a16="http://schemas.microsoft.com/office/drawing/2014/main" id="{A492BABF-CF9B-4A8D-8A5C-469F60EE9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0553" y="38062941"/>
            <a:ext cx="4552674" cy="2945758"/>
          </a:xfrm>
          <a:prstGeom prst="rect">
            <a:avLst/>
          </a:prstGeom>
        </p:spPr>
      </p:pic>
      <p:pic>
        <p:nvPicPr>
          <p:cNvPr id="22" name="Picture 21">
            <a:extLst>
              <a:ext uri="{FF2B5EF4-FFF2-40B4-BE49-F238E27FC236}">
                <a16:creationId xmlns:a16="http://schemas.microsoft.com/office/drawing/2014/main" id="{ED1A7A6C-E9EE-41E0-B947-1091F7528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81066" y="38123196"/>
            <a:ext cx="4520697" cy="2945758"/>
          </a:xfrm>
          <a:prstGeom prst="rect">
            <a:avLst/>
          </a:prstGeom>
        </p:spPr>
      </p:pic>
      <p:sp>
        <p:nvSpPr>
          <p:cNvPr id="23" name="TextBox 22">
            <a:extLst>
              <a:ext uri="{FF2B5EF4-FFF2-40B4-BE49-F238E27FC236}">
                <a16:creationId xmlns:a16="http://schemas.microsoft.com/office/drawing/2014/main" id="{A5146058-AB34-4011-BA09-955C1F0C67DD}"/>
              </a:ext>
            </a:extLst>
          </p:cNvPr>
          <p:cNvSpPr txBox="1"/>
          <p:nvPr/>
        </p:nvSpPr>
        <p:spPr>
          <a:xfrm>
            <a:off x="742035" y="6582331"/>
            <a:ext cx="14294569" cy="8422819"/>
          </a:xfrm>
          <a:prstGeom prst="rect">
            <a:avLst/>
          </a:prstGeom>
          <a:noFill/>
        </p:spPr>
        <p:txBody>
          <a:bodyPr wrap="square" rtlCol="0">
            <a:spAutoFit/>
          </a:bodyPr>
          <a:lstStyle/>
          <a:p>
            <a:pPr algn="just"/>
            <a:r>
              <a:rPr lang="en-GB" sz="2000" b="1" dirty="0">
                <a:latin typeface="Arial" panose="020B0604020202020204" pitchFamily="34" charset="0"/>
                <a:cs typeface="Arial" panose="020B0604020202020204" pitchFamily="34" charset="0"/>
              </a:rPr>
              <a:t>PURPOSE: </a:t>
            </a:r>
            <a:r>
              <a:rPr lang="en-GB" sz="2000" dirty="0">
                <a:latin typeface="Arial" panose="020B0604020202020204" pitchFamily="34" charset="0"/>
                <a:cs typeface="Arial" panose="020B0604020202020204" pitchFamily="34" charset="0"/>
              </a:rPr>
              <a:t>The epidemiology of injury in male professional Soccer is well described and has been used as a basis to monitor injury trends and implement injury prevention strategies. There are no systematic reviews that have investigated injury incidence in women’s professional soccer. </a:t>
            </a:r>
            <a:r>
              <a:rPr lang="en-GB" sz="2000" dirty="0">
                <a:latin typeface="Arial" panose="020B0604020202020204" pitchFamily="34" charset="0"/>
                <a:ea typeface="Calibri" panose="020F0502020204030204" pitchFamily="34" charset="0"/>
              </a:rPr>
              <a:t>The primary aim of this study was to calculate an overall incidence rate of injury in senior female professional soccer. The secondary aims were to provide an incidence rate of injury statistic for training and match play</a:t>
            </a:r>
            <a:endParaRPr lang="en-GB" sz="2000" dirty="0">
              <a:latin typeface="Arial" panose="020B0604020202020204" pitchFamily="34" charset="0"/>
              <a:cs typeface="Arial" panose="020B0604020202020204" pitchFamily="34" charset="0"/>
            </a:endParaRPr>
          </a:p>
          <a:p>
            <a:pPr algn="just"/>
            <a:endParaRPr lang="en-GB" sz="2000" dirty="0">
              <a:latin typeface="Arial" panose="020B0604020202020204" pitchFamily="34" charset="0"/>
              <a:cs typeface="Arial" panose="020B0604020202020204" pitchFamily="34" charset="0"/>
            </a:endParaRPr>
          </a:p>
          <a:p>
            <a:pPr algn="just"/>
            <a:r>
              <a:rPr lang="en-GB" sz="2000" b="1" dirty="0">
                <a:latin typeface="Arial" panose="020B0604020202020204" pitchFamily="34" charset="0"/>
                <a:cs typeface="Arial" panose="020B0604020202020204" pitchFamily="34" charset="0"/>
              </a:rPr>
              <a:t>METHODS: </a:t>
            </a:r>
            <a:r>
              <a:rPr lang="en-GB" sz="2000" dirty="0">
                <a:latin typeface="Arial" panose="020B0604020202020204" pitchFamily="34" charset="0"/>
                <a:ea typeface="Calibri" panose="020F0502020204030204" pitchFamily="34" charset="0"/>
              </a:rPr>
              <a:t>PubMed, Discover, Academic Search Complete (EBSCO), </a:t>
            </a:r>
            <a:r>
              <a:rPr lang="en-GB" sz="2000" dirty="0" err="1">
                <a:latin typeface="Arial" panose="020B0604020202020204" pitchFamily="34" charset="0"/>
                <a:ea typeface="Calibri" panose="020F0502020204030204" pitchFamily="34" charset="0"/>
              </a:rPr>
              <a:t>Embase</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SPORTDiscus</a:t>
            </a:r>
            <a:r>
              <a:rPr lang="en-GB" sz="2000" dirty="0">
                <a:latin typeface="Arial" panose="020B0604020202020204" pitchFamily="34" charset="0"/>
                <a:ea typeface="Calibri" panose="020F0502020204030204" pitchFamily="34" charset="0"/>
              </a:rPr>
              <a:t> and ScienceDirect electronic databases were searched from inception to September 2018. Two reviewers independently assessed study quality using the Strengthening the Reporting of Observational Studies in Epidemiology statement STROBE checklist. 7 prospective studies were combined in a pooled analysis of injury incidence using a mixed effects model. Heterogeneity was evaluated using the I</a:t>
            </a:r>
            <a:r>
              <a:rPr lang="en-GB" sz="2000" baseline="30000" dirty="0">
                <a:latin typeface="Arial" panose="020B0604020202020204" pitchFamily="34" charset="0"/>
                <a:ea typeface="Calibri" panose="020F0502020204030204" pitchFamily="34" charset="0"/>
              </a:rPr>
              <a:t>2</a:t>
            </a:r>
            <a:r>
              <a:rPr lang="en-GB" sz="2000" dirty="0">
                <a:latin typeface="Arial" panose="020B0604020202020204" pitchFamily="34" charset="0"/>
                <a:ea typeface="Calibri" panose="020F0502020204030204" pitchFamily="34" charset="0"/>
              </a:rPr>
              <a:t> statistic. </a:t>
            </a:r>
            <a:endParaRPr lang="en-GB" sz="2000" baseline="30000" dirty="0">
              <a:latin typeface="Arial" panose="020B0604020202020204" pitchFamily="34" charset="0"/>
              <a:ea typeface="Calibri" panose="020F0502020204030204" pitchFamily="34" charset="0"/>
            </a:endParaRPr>
          </a:p>
          <a:p>
            <a:pPr algn="just"/>
            <a:endParaRPr lang="en-GB" sz="2000" dirty="0">
              <a:latin typeface="Arial" panose="020B0604020202020204" pitchFamily="34" charset="0"/>
              <a:cs typeface="Arial" panose="020B0604020202020204" pitchFamily="34" charset="0"/>
            </a:endParaRPr>
          </a:p>
          <a:p>
            <a:pPr algn="just"/>
            <a:r>
              <a:rPr lang="en-GB" sz="2000" b="1" dirty="0">
                <a:latin typeface="Arial" panose="020B0604020202020204" pitchFamily="34" charset="0"/>
                <a:cs typeface="Arial" panose="020B0604020202020204" pitchFamily="34" charset="0"/>
              </a:rPr>
              <a:t>RESULTS: </a:t>
            </a:r>
            <a:r>
              <a:rPr lang="en-GB" sz="2000" dirty="0">
                <a:latin typeface="Arial" panose="020B0604020202020204" pitchFamily="34" charset="0"/>
                <a:ea typeface="Calibri" panose="020F0502020204030204" pitchFamily="34" charset="0"/>
              </a:rPr>
              <a:t>The mean total incidence of injury in senior professional female soccer players was found to be 6.13 (95% CI 4.03 – 8.22 injuries per 1000 hours. In a sub group analysis, the mean incidence of injury during match play was 17.62 (95% CI 13.11 – 22.13) and during training was 4.57 (95% CI 2.73 – 6.40). Data analysis found a high level level of heterogeneity (&gt; 50%) (total Incidence, I</a:t>
            </a:r>
            <a:r>
              <a:rPr lang="en-GB" sz="2000" baseline="30000" dirty="0">
                <a:latin typeface="Arial" panose="020B0604020202020204" pitchFamily="34" charset="0"/>
                <a:ea typeface="Calibri" panose="020F0502020204030204" pitchFamily="34" charset="0"/>
              </a:rPr>
              <a:t>2 </a:t>
            </a:r>
            <a:r>
              <a:rPr lang="en-GB" sz="2000" dirty="0">
                <a:latin typeface="Arial" panose="020B0604020202020204" pitchFamily="34" charset="0"/>
                <a:ea typeface="Calibri" panose="020F0502020204030204" pitchFamily="34" charset="0"/>
              </a:rPr>
              <a:t>= 95.5) and during subsequent sub group analyses in those studies reviewed (match incidence, I</a:t>
            </a:r>
            <a:r>
              <a:rPr lang="en-GB" sz="2000" baseline="30000" dirty="0">
                <a:latin typeface="Arial" panose="020B0604020202020204" pitchFamily="34" charset="0"/>
                <a:ea typeface="Calibri" panose="020F0502020204030204" pitchFamily="34" charset="0"/>
              </a:rPr>
              <a:t>2</a:t>
            </a:r>
            <a:r>
              <a:rPr lang="en-GB" sz="2000" dirty="0">
                <a:latin typeface="Arial" panose="020B0604020202020204" pitchFamily="34" charset="0"/>
                <a:ea typeface="Calibri" panose="020F0502020204030204" pitchFamily="34" charset="0"/>
              </a:rPr>
              <a:t> = 95.1%, training incidence,I</a:t>
            </a:r>
            <a:r>
              <a:rPr lang="en-GB" sz="2000" baseline="30000" dirty="0">
                <a:latin typeface="Arial" panose="020B0604020202020204" pitchFamily="34" charset="0"/>
                <a:ea typeface="Calibri" panose="020F0502020204030204" pitchFamily="34" charset="0"/>
              </a:rPr>
              <a:t>2</a:t>
            </a:r>
            <a:r>
              <a:rPr lang="en-GB" sz="2000" dirty="0">
                <a:latin typeface="Arial" panose="020B0604020202020204" pitchFamily="34" charset="0"/>
                <a:ea typeface="Calibri" panose="020F0502020204030204" pitchFamily="34" charset="0"/>
              </a:rPr>
              <a:t> = 98.8%). An appraisal of the study methodologies revealed inconsistency in the use of injury terminology, data collection procedures, calculation of exposure and operational measures of performance by researchers. Such inconsistencies likely contribute to the large variance in the incidence and prevalence of injury reported</a:t>
            </a:r>
            <a:endParaRPr lang="en-GB" sz="2000" dirty="0">
              <a:latin typeface="Arial" panose="020B0604020202020204" pitchFamily="34" charset="0"/>
              <a:cs typeface="Arial" panose="020B0604020202020204" pitchFamily="34" charset="0"/>
            </a:endParaRPr>
          </a:p>
          <a:p>
            <a:pPr algn="just"/>
            <a:endParaRPr lang="en-GB" sz="2000" dirty="0">
              <a:latin typeface="Arial" panose="020B0604020202020204" pitchFamily="34" charset="0"/>
              <a:cs typeface="Arial" panose="020B0604020202020204" pitchFamily="34" charset="0"/>
            </a:endParaRPr>
          </a:p>
          <a:p>
            <a:pPr algn="just">
              <a:spcAft>
                <a:spcPts val="800"/>
              </a:spcAft>
            </a:pPr>
            <a:r>
              <a:rPr lang="en-GB" sz="2000" b="1" dirty="0">
                <a:latin typeface="Arial" panose="020B0604020202020204" pitchFamily="34" charset="0"/>
                <a:cs typeface="Arial" panose="020B0604020202020204" pitchFamily="34" charset="0"/>
              </a:rPr>
              <a:t>DISCUSSION:</a:t>
            </a:r>
            <a:r>
              <a:rPr lang="en-GB" sz="2000" b="1" dirty="0">
                <a:latin typeface="Arial" panose="020B0604020202020204" pitchFamily="34" charset="0"/>
                <a:cs typeface="Times New Roman" panose="02020603050405020304" pitchFamily="18" charset="0"/>
              </a:rPr>
              <a:t> </a:t>
            </a:r>
            <a:r>
              <a:rPr lang="en-GB" sz="2000" dirty="0">
                <a:latin typeface="Arial" panose="020B0604020202020204" pitchFamily="34" charset="0"/>
                <a:cs typeface="Arial" panose="020B0604020202020204" pitchFamily="34" charset="0"/>
              </a:rPr>
              <a:t>Continued reporting of heterogeneous results in population samples limits meaningful comparison of studies. Standardising the criteria used to define injury and illness coupled with more accurate methods of calculating exposure will overcome such limitations </a:t>
            </a:r>
            <a:endParaRPr lang="en-GB" dirty="0">
              <a:latin typeface="Arial" panose="020B0604020202020204" pitchFamily="34" charset="0"/>
              <a:cs typeface="Arial" panose="020B0604020202020204" pitchFamily="34" charset="0"/>
            </a:endParaRPr>
          </a:p>
          <a:p>
            <a:pPr algn="just">
              <a:lnSpc>
                <a:spcPct val="150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GB" sz="2000" dirty="0">
              <a:latin typeface="Arial" panose="020B0604020202020204" pitchFamily="34" charset="0"/>
              <a:cs typeface="Arial" panose="020B0604020202020204" pitchFamily="34" charset="0"/>
            </a:endParaRPr>
          </a:p>
          <a:p>
            <a:endParaRPr lang="en-GB" dirty="0"/>
          </a:p>
        </p:txBody>
      </p:sp>
      <p:sp>
        <p:nvSpPr>
          <p:cNvPr id="36" name="TextBox 35">
            <a:extLst>
              <a:ext uri="{FF2B5EF4-FFF2-40B4-BE49-F238E27FC236}">
                <a16:creationId xmlns:a16="http://schemas.microsoft.com/office/drawing/2014/main" id="{92F4BF02-866A-44AB-9BA0-B77E7B3149C9}"/>
              </a:ext>
            </a:extLst>
          </p:cNvPr>
          <p:cNvSpPr txBox="1"/>
          <p:nvPr/>
        </p:nvSpPr>
        <p:spPr>
          <a:xfrm>
            <a:off x="865005" y="13936028"/>
            <a:ext cx="14228217" cy="1092651"/>
          </a:xfrm>
          <a:prstGeom prst="rect">
            <a:avLst/>
          </a:prstGeom>
          <a:noFill/>
          <a:ln w="12700">
            <a:solidFill>
              <a:srgbClr val="7030A0"/>
            </a:solidFill>
          </a:ln>
        </p:spPr>
        <p:txBody>
          <a:bodyPr wrap="square" lIns="350564" tIns="175282" rIns="350564" bIns="175282" rtlCol="0">
            <a:spAutoFit/>
          </a:bodyPr>
          <a:lstStyle/>
          <a:p>
            <a:r>
              <a:rPr lang="en-GB" sz="4800" b="1" dirty="0">
                <a:latin typeface="Arial" panose="020B0604020202020204" pitchFamily="34" charset="0"/>
                <a:cs typeface="Arial" panose="020B0604020202020204" pitchFamily="34" charset="0"/>
              </a:rPr>
              <a:t>Introduction</a:t>
            </a:r>
          </a:p>
        </p:txBody>
      </p:sp>
      <p:sp>
        <p:nvSpPr>
          <p:cNvPr id="11" name="Rectangle 10">
            <a:extLst>
              <a:ext uri="{FF2B5EF4-FFF2-40B4-BE49-F238E27FC236}">
                <a16:creationId xmlns:a16="http://schemas.microsoft.com/office/drawing/2014/main" id="{03575DF2-DD7F-4937-BA03-5265E2345F19}"/>
              </a:ext>
            </a:extLst>
          </p:cNvPr>
          <p:cNvSpPr/>
          <p:nvPr/>
        </p:nvSpPr>
        <p:spPr>
          <a:xfrm>
            <a:off x="3595572" y="29916163"/>
            <a:ext cx="8294181" cy="36933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Figure 1: PRISMA flow diagram depicting the study selection process </a:t>
            </a:r>
            <a:endParaRPr lang="en-GB" b="1" dirty="0"/>
          </a:p>
        </p:txBody>
      </p:sp>
      <p:sp>
        <p:nvSpPr>
          <p:cNvPr id="6" name="Rectangle 20">
            <a:extLst>
              <a:ext uri="{FF2B5EF4-FFF2-40B4-BE49-F238E27FC236}">
                <a16:creationId xmlns:a16="http://schemas.microsoft.com/office/drawing/2014/main" id="{5A94AEE2-FF76-409D-9566-74C146AAABD9}"/>
              </a:ext>
            </a:extLst>
          </p:cNvPr>
          <p:cNvSpPr>
            <a:spLocks noChangeArrowheads="1"/>
          </p:cNvSpPr>
          <p:nvPr/>
        </p:nvSpPr>
        <p:spPr bwMode="auto">
          <a:xfrm>
            <a:off x="3994873" y="23360993"/>
            <a:ext cx="323992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87" name="Group 186">
            <a:extLst>
              <a:ext uri="{FF2B5EF4-FFF2-40B4-BE49-F238E27FC236}">
                <a16:creationId xmlns:a16="http://schemas.microsoft.com/office/drawing/2014/main" id="{FAB61631-77F9-4AFD-91B1-B59F16AF2AB2}"/>
              </a:ext>
            </a:extLst>
          </p:cNvPr>
          <p:cNvGrpSpPr/>
          <p:nvPr/>
        </p:nvGrpSpPr>
        <p:grpSpPr>
          <a:xfrm>
            <a:off x="7742663" y="33160726"/>
            <a:ext cx="3694351" cy="4769621"/>
            <a:chOff x="7790463" y="35931832"/>
            <a:chExt cx="3762628" cy="4841288"/>
          </a:xfrm>
        </p:grpSpPr>
        <p:sp>
          <p:nvSpPr>
            <p:cNvPr id="64" name="Line 15">
              <a:extLst>
                <a:ext uri="{FF2B5EF4-FFF2-40B4-BE49-F238E27FC236}">
                  <a16:creationId xmlns:a16="http://schemas.microsoft.com/office/drawing/2014/main" id="{D89F380A-ECFD-444F-9D53-5E653569012E}"/>
                </a:ext>
              </a:extLst>
            </p:cNvPr>
            <p:cNvSpPr>
              <a:spLocks noChangeShapeType="1"/>
            </p:cNvSpPr>
            <p:nvPr/>
          </p:nvSpPr>
          <p:spPr bwMode="auto">
            <a:xfrm>
              <a:off x="7790463" y="35931832"/>
              <a:ext cx="0" cy="454269"/>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Line 15">
              <a:extLst>
                <a:ext uri="{FF2B5EF4-FFF2-40B4-BE49-F238E27FC236}">
                  <a16:creationId xmlns:a16="http://schemas.microsoft.com/office/drawing/2014/main" id="{0C22385B-39B1-4B57-94EA-F43E780F5E78}"/>
                </a:ext>
              </a:extLst>
            </p:cNvPr>
            <p:cNvSpPr>
              <a:spLocks noChangeShapeType="1"/>
            </p:cNvSpPr>
            <p:nvPr/>
          </p:nvSpPr>
          <p:spPr bwMode="auto">
            <a:xfrm>
              <a:off x="7793849" y="38782310"/>
              <a:ext cx="0" cy="518551"/>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Line 15">
              <a:extLst>
                <a:ext uri="{FF2B5EF4-FFF2-40B4-BE49-F238E27FC236}">
                  <a16:creationId xmlns:a16="http://schemas.microsoft.com/office/drawing/2014/main" id="{4D89410A-4114-43AA-9D7A-79ADAC459DBC}"/>
                </a:ext>
              </a:extLst>
            </p:cNvPr>
            <p:cNvSpPr>
              <a:spLocks noChangeShapeType="1"/>
            </p:cNvSpPr>
            <p:nvPr/>
          </p:nvSpPr>
          <p:spPr bwMode="auto">
            <a:xfrm>
              <a:off x="7793849" y="37239853"/>
              <a:ext cx="0" cy="593058"/>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Line 15">
              <a:extLst>
                <a:ext uri="{FF2B5EF4-FFF2-40B4-BE49-F238E27FC236}">
                  <a16:creationId xmlns:a16="http://schemas.microsoft.com/office/drawing/2014/main" id="{CE47E8B2-E075-488C-91F4-5EBC9B6C11B2}"/>
                </a:ext>
              </a:extLst>
            </p:cNvPr>
            <p:cNvSpPr>
              <a:spLocks noChangeShapeType="1"/>
            </p:cNvSpPr>
            <p:nvPr/>
          </p:nvSpPr>
          <p:spPr bwMode="auto">
            <a:xfrm flipH="1">
              <a:off x="7790463" y="40228756"/>
              <a:ext cx="0" cy="544364"/>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Line 15">
              <a:extLst>
                <a:ext uri="{FF2B5EF4-FFF2-40B4-BE49-F238E27FC236}">
                  <a16:creationId xmlns:a16="http://schemas.microsoft.com/office/drawing/2014/main" id="{2C33B99A-A79F-476B-BA78-CCCAD97D7218}"/>
                </a:ext>
              </a:extLst>
            </p:cNvPr>
            <p:cNvSpPr>
              <a:spLocks noChangeShapeType="1"/>
            </p:cNvSpPr>
            <p:nvPr/>
          </p:nvSpPr>
          <p:spPr bwMode="auto">
            <a:xfrm>
              <a:off x="10507047" y="38372290"/>
              <a:ext cx="1046044" cy="0"/>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71" name="Straight Arrow Connector 70">
            <a:extLst>
              <a:ext uri="{FF2B5EF4-FFF2-40B4-BE49-F238E27FC236}">
                <a16:creationId xmlns:a16="http://schemas.microsoft.com/office/drawing/2014/main" id="{66C36CE3-4564-4B91-A9F7-B5EA4B439A4A}"/>
              </a:ext>
            </a:extLst>
          </p:cNvPr>
          <p:cNvCxnSpPr>
            <a:cxnSpLocks/>
            <a:stCxn id="53" idx="3"/>
            <a:endCxn id="55" idx="1"/>
          </p:cNvCxnSpPr>
          <p:nvPr/>
        </p:nvCxnSpPr>
        <p:spPr>
          <a:xfrm>
            <a:off x="10456318" y="34086949"/>
            <a:ext cx="967288" cy="107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39C2F43C-344A-4EA2-B048-AB712AC3DF90}"/>
              </a:ext>
            </a:extLst>
          </p:cNvPr>
          <p:cNvGrpSpPr/>
          <p:nvPr/>
        </p:nvGrpSpPr>
        <p:grpSpPr>
          <a:xfrm>
            <a:off x="2236200" y="30400514"/>
            <a:ext cx="12800404" cy="8435929"/>
            <a:chOff x="2024972" y="30539161"/>
            <a:chExt cx="12800404" cy="8435929"/>
          </a:xfrm>
        </p:grpSpPr>
        <p:sp>
          <p:nvSpPr>
            <p:cNvPr id="14" name="Text Box 18">
              <a:extLst>
                <a:ext uri="{FF2B5EF4-FFF2-40B4-BE49-F238E27FC236}">
                  <a16:creationId xmlns:a16="http://schemas.microsoft.com/office/drawing/2014/main" id="{E6DCC800-1F4B-4583-BBC2-9D297C100E1C}"/>
                </a:ext>
              </a:extLst>
            </p:cNvPr>
            <p:cNvSpPr txBox="1">
              <a:spLocks noChangeArrowheads="1"/>
            </p:cNvSpPr>
            <p:nvPr/>
          </p:nvSpPr>
          <p:spPr bwMode="auto">
            <a:xfrm>
              <a:off x="2024972" y="30546448"/>
              <a:ext cx="5021846" cy="1320227"/>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Records identified through database searching </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1378)</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Text Box 17">
              <a:extLst>
                <a:ext uri="{FF2B5EF4-FFF2-40B4-BE49-F238E27FC236}">
                  <a16:creationId xmlns:a16="http://schemas.microsoft.com/office/drawing/2014/main" id="{941AF155-9832-4683-A293-F8D04866519F}"/>
                </a:ext>
              </a:extLst>
            </p:cNvPr>
            <p:cNvSpPr txBox="1">
              <a:spLocks noChangeArrowheads="1"/>
            </p:cNvSpPr>
            <p:nvPr/>
          </p:nvSpPr>
          <p:spPr bwMode="auto">
            <a:xfrm>
              <a:off x="8178778" y="30539161"/>
              <a:ext cx="5021846" cy="1361790"/>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Additional records identified through other sources</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 0)</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9" name="Line 16">
              <a:extLst>
                <a:ext uri="{FF2B5EF4-FFF2-40B4-BE49-F238E27FC236}">
                  <a16:creationId xmlns:a16="http://schemas.microsoft.com/office/drawing/2014/main" id="{09558020-6D32-4786-86AD-F4593A35B500}"/>
                </a:ext>
              </a:extLst>
            </p:cNvPr>
            <p:cNvSpPr>
              <a:spLocks noChangeShapeType="1"/>
            </p:cNvSpPr>
            <p:nvPr/>
          </p:nvSpPr>
          <p:spPr bwMode="auto">
            <a:xfrm>
              <a:off x="5491593" y="31885596"/>
              <a:ext cx="0" cy="443197"/>
            </a:xfrm>
            <a:prstGeom prst="line">
              <a:avLst/>
            </a:prstGeom>
            <a:ln w="31750">
              <a:headEnd/>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en-GB" dirty="0"/>
            </a:p>
          </p:txBody>
        </p:sp>
        <p:sp>
          <p:nvSpPr>
            <p:cNvPr id="40" name="Line 15">
              <a:extLst>
                <a:ext uri="{FF2B5EF4-FFF2-40B4-BE49-F238E27FC236}">
                  <a16:creationId xmlns:a16="http://schemas.microsoft.com/office/drawing/2014/main" id="{F01F8161-0733-4FBC-AFB3-26A224164C7E}"/>
                </a:ext>
              </a:extLst>
            </p:cNvPr>
            <p:cNvSpPr>
              <a:spLocks noChangeShapeType="1"/>
            </p:cNvSpPr>
            <p:nvPr/>
          </p:nvSpPr>
          <p:spPr bwMode="auto">
            <a:xfrm>
              <a:off x="9634536" y="31900173"/>
              <a:ext cx="1" cy="428620"/>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Text Box 14">
              <a:extLst>
                <a:ext uri="{FF2B5EF4-FFF2-40B4-BE49-F238E27FC236}">
                  <a16:creationId xmlns:a16="http://schemas.microsoft.com/office/drawing/2014/main" id="{8C9E7B57-7754-414D-BAAF-6952DB9F8ED8}"/>
                </a:ext>
              </a:extLst>
            </p:cNvPr>
            <p:cNvSpPr txBox="1">
              <a:spLocks noChangeArrowheads="1"/>
            </p:cNvSpPr>
            <p:nvPr/>
          </p:nvSpPr>
          <p:spPr bwMode="auto">
            <a:xfrm>
              <a:off x="4536505" y="32333138"/>
              <a:ext cx="5708585" cy="963277"/>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Records after duplicates removed </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=690)</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3" name="Text Box 12">
              <a:extLst>
                <a:ext uri="{FF2B5EF4-FFF2-40B4-BE49-F238E27FC236}">
                  <a16:creationId xmlns:a16="http://schemas.microsoft.com/office/drawing/2014/main" id="{A2A0FD80-6D68-4953-B292-314FF4732521}"/>
                </a:ext>
              </a:extLst>
            </p:cNvPr>
            <p:cNvSpPr txBox="1">
              <a:spLocks noChangeArrowheads="1"/>
            </p:cNvSpPr>
            <p:nvPr/>
          </p:nvSpPr>
          <p:spPr bwMode="auto">
            <a:xfrm>
              <a:off x="4536505" y="33743957"/>
              <a:ext cx="5708585" cy="963277"/>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Records screened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 690)</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E47F1FA4-2449-48CB-A0B0-729935064B38}"/>
                </a:ext>
              </a:extLst>
            </p:cNvPr>
            <p:cNvSpPr txBox="1">
              <a:spLocks noChangeArrowheads="1"/>
            </p:cNvSpPr>
            <p:nvPr/>
          </p:nvSpPr>
          <p:spPr bwMode="auto">
            <a:xfrm>
              <a:off x="11212378" y="33769987"/>
              <a:ext cx="3592261" cy="932716"/>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Records excluded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(n=648)</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6" name="Text Box 9">
              <a:extLst>
                <a:ext uri="{FF2B5EF4-FFF2-40B4-BE49-F238E27FC236}">
                  <a16:creationId xmlns:a16="http://schemas.microsoft.com/office/drawing/2014/main" id="{15AF36F2-DEC2-4957-A5D4-DF47E8876298}"/>
                </a:ext>
              </a:extLst>
            </p:cNvPr>
            <p:cNvSpPr txBox="1">
              <a:spLocks noChangeArrowheads="1"/>
            </p:cNvSpPr>
            <p:nvPr/>
          </p:nvSpPr>
          <p:spPr bwMode="auto">
            <a:xfrm>
              <a:off x="4536505" y="35169352"/>
              <a:ext cx="5706145" cy="963277"/>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Full-text articles assessed for eligibility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 42)</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8" name="Text Box 7">
              <a:extLst>
                <a:ext uri="{FF2B5EF4-FFF2-40B4-BE49-F238E27FC236}">
                  <a16:creationId xmlns:a16="http://schemas.microsoft.com/office/drawing/2014/main" id="{F2A4327D-E77F-455C-974E-5D4F24B6A757}"/>
                </a:ext>
              </a:extLst>
            </p:cNvPr>
            <p:cNvSpPr txBox="1">
              <a:spLocks noChangeArrowheads="1"/>
            </p:cNvSpPr>
            <p:nvPr/>
          </p:nvSpPr>
          <p:spPr bwMode="auto">
            <a:xfrm>
              <a:off x="4536505" y="36615571"/>
              <a:ext cx="5706145" cy="963277"/>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Studies included in qualitative synthesis </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 7)</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9" name="Text Box 6">
              <a:extLst>
                <a:ext uri="{FF2B5EF4-FFF2-40B4-BE49-F238E27FC236}">
                  <a16:creationId xmlns:a16="http://schemas.microsoft.com/office/drawing/2014/main" id="{5069BC27-72FC-42FC-B567-182B33CB2EC0}"/>
                </a:ext>
              </a:extLst>
            </p:cNvPr>
            <p:cNvSpPr txBox="1">
              <a:spLocks noChangeArrowheads="1"/>
            </p:cNvSpPr>
            <p:nvPr/>
          </p:nvSpPr>
          <p:spPr bwMode="auto">
            <a:xfrm>
              <a:off x="11269708" y="35133952"/>
              <a:ext cx="3555668" cy="2329956"/>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Full-text articles excluded </a:t>
              </a:r>
              <a:endParaRPr lang="en-US" altLang="en-US" sz="2400" dirty="0">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Study design</a:t>
              </a:r>
              <a:r>
                <a:rPr lang="en-US" altLang="en-US" sz="2400" dirty="0">
                  <a:latin typeface="Arial" panose="020B0604020202020204" pitchFamily="34" charset="0"/>
                  <a:cs typeface="Arial" panose="020B0604020202020204" pitchFamily="34" charset="0"/>
                </a:rPr>
                <a:t> </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 26)</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Study population (n = 6)</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Non English (n = 3</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Text Box 3">
              <a:extLst>
                <a:ext uri="{FF2B5EF4-FFF2-40B4-BE49-F238E27FC236}">
                  <a16:creationId xmlns:a16="http://schemas.microsoft.com/office/drawing/2014/main" id="{40695F8F-6842-48F4-A7D4-A1616FB18EF3}"/>
                </a:ext>
              </a:extLst>
            </p:cNvPr>
            <p:cNvSpPr txBox="1">
              <a:spLocks noChangeArrowheads="1"/>
            </p:cNvSpPr>
            <p:nvPr/>
          </p:nvSpPr>
          <p:spPr bwMode="auto">
            <a:xfrm>
              <a:off x="4704835" y="38011813"/>
              <a:ext cx="5537815" cy="963277"/>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Studies included in quantitative synthesis (n = 7)</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98" name="TextBox 97">
            <a:extLst>
              <a:ext uri="{FF2B5EF4-FFF2-40B4-BE49-F238E27FC236}">
                <a16:creationId xmlns:a16="http://schemas.microsoft.com/office/drawing/2014/main" id="{275C9B11-CC3B-418C-A0DE-2FB5AAE05D78}"/>
              </a:ext>
            </a:extLst>
          </p:cNvPr>
          <p:cNvSpPr txBox="1"/>
          <p:nvPr/>
        </p:nvSpPr>
        <p:spPr>
          <a:xfrm>
            <a:off x="16136929" y="8631720"/>
            <a:ext cx="15426595"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Figure 2: Forest plot of a pooled estimate of match injury incidence rate per 1000 hours with 95% CI</a:t>
            </a:r>
            <a:endParaRPr lang="en-GB" sz="2400" dirty="0">
              <a:latin typeface="Arial" panose="020B0604020202020204" pitchFamily="34" charset="0"/>
              <a:cs typeface="Arial" panose="020B0604020202020204" pitchFamily="34" charset="0"/>
            </a:endParaRPr>
          </a:p>
        </p:txBody>
      </p:sp>
      <p:graphicFrame>
        <p:nvGraphicFramePr>
          <p:cNvPr id="103" name="Table 102">
            <a:extLst>
              <a:ext uri="{FF2B5EF4-FFF2-40B4-BE49-F238E27FC236}">
                <a16:creationId xmlns:a16="http://schemas.microsoft.com/office/drawing/2014/main" id="{07DBEAF7-6F13-4E19-8670-87489D1A3A92}"/>
              </a:ext>
            </a:extLst>
          </p:cNvPr>
          <p:cNvGraphicFramePr>
            <a:graphicFrameLocks noGrp="1"/>
          </p:cNvGraphicFramePr>
          <p:nvPr>
            <p:extLst>
              <p:ext uri="{D42A27DB-BD31-4B8C-83A1-F6EECF244321}">
                <p14:modId xmlns:p14="http://schemas.microsoft.com/office/powerpoint/2010/main" val="2642261117"/>
              </p:ext>
            </p:extLst>
          </p:nvPr>
        </p:nvGraphicFramePr>
        <p:xfrm>
          <a:off x="16033127" y="9477343"/>
          <a:ext cx="8392257" cy="5944133"/>
        </p:xfrm>
        <a:graphic>
          <a:graphicData uri="http://schemas.openxmlformats.org/drawingml/2006/table">
            <a:tbl>
              <a:tblPr firstRow="1" firstCol="1" bandRow="1"/>
              <a:tblGrid>
                <a:gridCol w="3923488">
                  <a:extLst>
                    <a:ext uri="{9D8B030D-6E8A-4147-A177-3AD203B41FA5}">
                      <a16:colId xmlns:a16="http://schemas.microsoft.com/office/drawing/2014/main" val="1345110468"/>
                    </a:ext>
                  </a:extLst>
                </a:gridCol>
                <a:gridCol w="971754">
                  <a:extLst>
                    <a:ext uri="{9D8B030D-6E8A-4147-A177-3AD203B41FA5}">
                      <a16:colId xmlns:a16="http://schemas.microsoft.com/office/drawing/2014/main" val="1343725979"/>
                    </a:ext>
                  </a:extLst>
                </a:gridCol>
                <a:gridCol w="1064677">
                  <a:extLst>
                    <a:ext uri="{9D8B030D-6E8A-4147-A177-3AD203B41FA5}">
                      <a16:colId xmlns:a16="http://schemas.microsoft.com/office/drawing/2014/main" val="325888202"/>
                    </a:ext>
                  </a:extLst>
                </a:gridCol>
                <a:gridCol w="1117508">
                  <a:extLst>
                    <a:ext uri="{9D8B030D-6E8A-4147-A177-3AD203B41FA5}">
                      <a16:colId xmlns:a16="http://schemas.microsoft.com/office/drawing/2014/main" val="2709909327"/>
                    </a:ext>
                  </a:extLst>
                </a:gridCol>
                <a:gridCol w="1314830">
                  <a:extLst>
                    <a:ext uri="{9D8B030D-6E8A-4147-A177-3AD203B41FA5}">
                      <a16:colId xmlns:a16="http://schemas.microsoft.com/office/drawing/2014/main" val="3390882217"/>
                    </a:ext>
                  </a:extLst>
                </a:gridCol>
              </a:tblGrid>
              <a:tr h="377681">
                <a:tc>
                  <a:txBody>
                    <a:bodyPr/>
                    <a:lstStyle/>
                    <a:p>
                      <a:pPr algn="l">
                        <a:lnSpc>
                          <a:spcPct val="107000"/>
                        </a:lnSpc>
                        <a:spcAft>
                          <a:spcPts val="0"/>
                        </a:spcAft>
                      </a:pPr>
                      <a:r>
                        <a:rPr lang="en-GB" sz="2400" b="1" dirty="0">
                          <a:effectLst/>
                          <a:latin typeface="Arial" panose="020B0604020202020204" pitchFamily="34" charset="0"/>
                          <a:ea typeface="Calibri" panose="020F0502020204030204" pitchFamily="34" charset="0"/>
                          <a:cs typeface="Arial" panose="020B0604020202020204" pitchFamily="34" charset="0"/>
                        </a:rPr>
                        <a:t>Study name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lnSpc>
                          <a:spcPct val="107000"/>
                        </a:lnSpc>
                        <a:spcAft>
                          <a:spcPts val="0"/>
                        </a:spcAft>
                      </a:pPr>
                      <a:r>
                        <a:rPr lang="en-GB" sz="2400" b="1" dirty="0">
                          <a:effectLst/>
                          <a:latin typeface="Arial" panose="020B0604020202020204" pitchFamily="34" charset="0"/>
                          <a:ea typeface="Calibri" panose="020F0502020204030204" pitchFamily="34" charset="0"/>
                          <a:cs typeface="Arial" panose="020B0604020202020204" pitchFamily="34" charset="0"/>
                        </a:rPr>
                        <a:t>Injury Incidence statistics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98775973"/>
                  </a:ext>
                </a:extLst>
              </a:tr>
              <a:tr h="784964">
                <a:tc>
                  <a:txBody>
                    <a:bodyPr/>
                    <a:lstStyle/>
                    <a:p>
                      <a:pPr algn="l">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Mean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Lower limit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Upper limit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p-Value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9597028"/>
                  </a:ext>
                </a:extLst>
              </a:tr>
              <a:tr h="571501">
                <a:tc>
                  <a:txBody>
                    <a:bodyPr/>
                    <a:lstStyle/>
                    <a:p>
                      <a:pPr algn="l">
                        <a:lnSpc>
                          <a:spcPct val="107000"/>
                        </a:lnSpc>
                        <a:spcAft>
                          <a:spcPts val="0"/>
                        </a:spcAft>
                      </a:pPr>
                      <a:r>
                        <a:rPr lang="en-GB" sz="2000" dirty="0" err="1">
                          <a:effectLst/>
                          <a:latin typeface="Arial" panose="020B0604020202020204" pitchFamily="34" charset="0"/>
                          <a:ea typeface="Calibri" panose="020F0502020204030204" pitchFamily="34" charset="0"/>
                          <a:cs typeface="Arial" panose="020B0604020202020204" pitchFamily="34" charset="0"/>
                        </a:rPr>
                        <a:t>Faude</a:t>
                      </a:r>
                      <a:r>
                        <a:rPr lang="en-GB" sz="2000" dirty="0">
                          <a:effectLst/>
                          <a:latin typeface="Arial" panose="020B0604020202020204" pitchFamily="34" charset="0"/>
                          <a:ea typeface="Calibri" panose="020F0502020204030204" pitchFamily="34" charset="0"/>
                          <a:cs typeface="Arial" panose="020B0604020202020204" pitchFamily="34" charset="0"/>
                        </a:rPr>
                        <a:t> et al, 2005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23.30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19.13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27.46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4187031"/>
                  </a:ext>
                </a:extLst>
              </a:tr>
              <a:tr h="628650">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Giza et al, 2005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12.63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10.75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14.50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5189618"/>
                  </a:ext>
                </a:extLst>
              </a:tr>
              <a:tr h="610418">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Jacobson &amp; </a:t>
                      </a:r>
                      <a:r>
                        <a:rPr lang="en-GB" sz="2000" dirty="0" err="1">
                          <a:effectLst/>
                          <a:latin typeface="Arial" panose="020B0604020202020204" pitchFamily="34" charset="0"/>
                          <a:ea typeface="Calibri" panose="020F0502020204030204" pitchFamily="34" charset="0"/>
                          <a:cs typeface="Arial" panose="020B0604020202020204" pitchFamily="34" charset="0"/>
                        </a:rPr>
                        <a:t>Tegner</a:t>
                      </a:r>
                      <a:r>
                        <a:rPr lang="en-GB" sz="2000" dirty="0">
                          <a:effectLst/>
                          <a:latin typeface="Arial" panose="020B0604020202020204" pitchFamily="34" charset="0"/>
                          <a:ea typeface="Calibri" panose="020F0502020204030204" pitchFamily="34" charset="0"/>
                          <a:cs typeface="Arial" panose="020B0604020202020204" pitchFamily="34" charset="0"/>
                        </a:rPr>
                        <a:t>, 2006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8.40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7.20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9.59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1918443"/>
                  </a:ext>
                </a:extLst>
              </a:tr>
              <a:tr h="601031">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Jacobson &amp; </a:t>
                      </a:r>
                      <a:r>
                        <a:rPr lang="en-GB" sz="2000" dirty="0" err="1">
                          <a:effectLst/>
                          <a:latin typeface="Arial" panose="020B0604020202020204" pitchFamily="34" charset="0"/>
                          <a:ea typeface="Calibri" panose="020F0502020204030204" pitchFamily="34" charset="0"/>
                          <a:cs typeface="Arial" panose="020B0604020202020204" pitchFamily="34" charset="0"/>
                        </a:rPr>
                        <a:t>Tegner</a:t>
                      </a:r>
                      <a:r>
                        <a:rPr lang="en-GB" sz="2000" dirty="0">
                          <a:effectLst/>
                          <a:latin typeface="Arial" panose="020B0604020202020204" pitchFamily="34" charset="0"/>
                          <a:ea typeface="Calibri" panose="020F0502020204030204" pitchFamily="34" charset="0"/>
                          <a:cs typeface="Arial" panose="020B0604020202020204" pitchFamily="34" charset="0"/>
                        </a:rPr>
                        <a:t>, 2007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13.90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11.36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16.43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4842180"/>
                  </a:ext>
                </a:extLst>
              </a:tr>
              <a:tr h="579251">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Haglund et al 2009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16.10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12.71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19.48</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2530936"/>
                  </a:ext>
                </a:extLst>
              </a:tr>
              <a:tr h="571500">
                <a:tc>
                  <a:txBody>
                    <a:bodyPr/>
                    <a:lstStyle/>
                    <a:p>
                      <a:pPr algn="l">
                        <a:lnSpc>
                          <a:spcPct val="107000"/>
                        </a:lnSpc>
                        <a:spcAft>
                          <a:spcPts val="0"/>
                        </a:spcAft>
                      </a:pPr>
                      <a:r>
                        <a:rPr lang="en-GB" sz="2000" dirty="0" err="1">
                          <a:effectLst/>
                          <a:latin typeface="Arial" panose="020B0604020202020204" pitchFamily="34" charset="0"/>
                          <a:ea typeface="Calibri" panose="020F0502020204030204" pitchFamily="34" charset="0"/>
                          <a:cs typeface="Arial" panose="020B0604020202020204" pitchFamily="34" charset="0"/>
                        </a:rPr>
                        <a:t>Blokland</a:t>
                      </a:r>
                      <a:r>
                        <a:rPr lang="en-GB" sz="2000" dirty="0">
                          <a:effectLst/>
                          <a:latin typeface="Arial" panose="020B0604020202020204" pitchFamily="34" charset="0"/>
                          <a:ea typeface="Calibri" panose="020F0502020204030204" pitchFamily="34" charset="0"/>
                          <a:cs typeface="Arial" panose="020B0604020202020204" pitchFamily="34" charset="0"/>
                        </a:rPr>
                        <a:t> et al, 2016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30.30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24.01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36.58</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7081775"/>
                  </a:ext>
                </a:extLst>
              </a:tr>
              <a:tr h="590550">
                <a:tc>
                  <a:txBody>
                    <a:bodyPr/>
                    <a:lstStyle/>
                    <a:p>
                      <a:pPr algn="l">
                        <a:lnSpc>
                          <a:spcPct val="107000"/>
                        </a:lnSpc>
                        <a:spcAft>
                          <a:spcPts val="0"/>
                        </a:spcAft>
                      </a:pPr>
                      <a:r>
                        <a:rPr lang="en-GB" sz="2000" dirty="0" err="1">
                          <a:effectLst/>
                          <a:latin typeface="Arial" panose="020B0604020202020204" pitchFamily="34" charset="0"/>
                          <a:ea typeface="Calibri" panose="020F0502020204030204" pitchFamily="34" charset="0"/>
                          <a:cs typeface="Arial" panose="020B0604020202020204" pitchFamily="34" charset="0"/>
                        </a:rPr>
                        <a:t>Larruskain</a:t>
                      </a:r>
                      <a:r>
                        <a:rPr lang="en-GB" sz="2000" dirty="0">
                          <a:effectLst/>
                          <a:latin typeface="Arial" panose="020B0604020202020204" pitchFamily="34" charset="0"/>
                          <a:ea typeface="Calibri" panose="020F0502020204030204" pitchFamily="34" charset="0"/>
                          <a:cs typeface="Arial" panose="020B0604020202020204" pitchFamily="34" charset="0"/>
                        </a:rPr>
                        <a:t> et al, 2017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22.57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17.76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27.37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1973238"/>
                  </a:ext>
                </a:extLst>
              </a:tr>
              <a:tr h="491562">
                <a:tc>
                  <a:txBody>
                    <a:bodyPr/>
                    <a:lstStyle/>
                    <a:p>
                      <a:pPr algn="l">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Pooled Estimate </a:t>
                      </a:r>
                    </a:p>
                    <a:p>
                      <a:pPr algn="l">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I</a:t>
                      </a:r>
                      <a:r>
                        <a:rPr lang="en-GB" sz="2000" b="1" baseline="30000" dirty="0">
                          <a:effectLst/>
                          <a:latin typeface="Arial" panose="020B0604020202020204" pitchFamily="34" charset="0"/>
                          <a:ea typeface="Calibri" panose="020F0502020204030204" pitchFamily="34" charset="0"/>
                          <a:cs typeface="Arial" panose="020B0604020202020204" pitchFamily="34" charset="0"/>
                        </a:rPr>
                        <a:t>2</a:t>
                      </a:r>
                      <a:r>
                        <a:rPr lang="en-GB" sz="2000" b="1" baseline="0" dirty="0">
                          <a:effectLst/>
                          <a:latin typeface="Arial" panose="020B0604020202020204" pitchFamily="34" charset="0"/>
                          <a:ea typeface="Calibri" panose="020F0502020204030204" pitchFamily="34" charset="0"/>
                          <a:cs typeface="Arial" panose="020B0604020202020204" pitchFamily="34" charset="0"/>
                        </a:rPr>
                        <a:t> 95.1%, p &lt; 0.000</a:t>
                      </a:r>
                      <a:endParaRPr lang="en-GB"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17.61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13.10 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22.12 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3862276"/>
                  </a:ext>
                </a:extLst>
              </a:tr>
            </a:tbl>
          </a:graphicData>
        </a:graphic>
      </p:graphicFrame>
      <p:sp>
        <p:nvSpPr>
          <p:cNvPr id="104" name="Rectangle 103">
            <a:extLst>
              <a:ext uri="{FF2B5EF4-FFF2-40B4-BE49-F238E27FC236}">
                <a16:creationId xmlns:a16="http://schemas.microsoft.com/office/drawing/2014/main" id="{01D3AC22-72D3-4E1C-A132-729328B53284}"/>
              </a:ext>
            </a:extLst>
          </p:cNvPr>
          <p:cNvSpPr/>
          <p:nvPr/>
        </p:nvSpPr>
        <p:spPr>
          <a:xfrm>
            <a:off x="16018922" y="9220090"/>
            <a:ext cx="15729829" cy="6867467"/>
          </a:xfrm>
          <a:prstGeom prst="rect">
            <a:avLst/>
          </a:prstGeom>
          <a:noFill/>
          <a:ln>
            <a:solidFill>
              <a:srgbClr val="321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D00AB038-D46D-4E37-88A1-962E5E870879}"/>
              </a:ext>
            </a:extLst>
          </p:cNvPr>
          <p:cNvGrpSpPr/>
          <p:nvPr/>
        </p:nvGrpSpPr>
        <p:grpSpPr>
          <a:xfrm>
            <a:off x="23675119" y="9651760"/>
            <a:ext cx="7951119" cy="6489028"/>
            <a:chOff x="23706134" y="17066826"/>
            <a:chExt cx="7951119" cy="6489028"/>
          </a:xfrm>
        </p:grpSpPr>
        <p:graphicFrame>
          <p:nvGraphicFramePr>
            <p:cNvPr id="90" name="Gráfico 2">
              <a:extLst>
                <a:ext uri="{FF2B5EF4-FFF2-40B4-BE49-F238E27FC236}">
                  <a16:creationId xmlns:a16="http://schemas.microsoft.com/office/drawing/2014/main" id="{B6FBA85F-16E5-403D-8FDA-86FA8607F420}"/>
                </a:ext>
              </a:extLst>
            </p:cNvPr>
            <p:cNvGraphicFramePr>
              <a:graphicFrameLocks/>
            </p:cNvGraphicFramePr>
            <p:nvPr>
              <p:extLst>
                <p:ext uri="{D42A27DB-BD31-4B8C-83A1-F6EECF244321}">
                  <p14:modId xmlns:p14="http://schemas.microsoft.com/office/powerpoint/2010/main" val="2052270892"/>
                </p:ext>
              </p:extLst>
            </p:nvPr>
          </p:nvGraphicFramePr>
          <p:xfrm>
            <a:off x="23706134" y="17066826"/>
            <a:ext cx="7951119" cy="6489028"/>
          </p:xfrm>
          <a:graphic>
            <a:graphicData uri="http://schemas.openxmlformats.org/drawingml/2006/chart">
              <c:chart xmlns:c="http://schemas.openxmlformats.org/drawingml/2006/chart" xmlns:r="http://schemas.openxmlformats.org/officeDocument/2006/relationships" r:id="rId7"/>
            </a:graphicData>
          </a:graphic>
        </p:graphicFrame>
        <p:grpSp>
          <p:nvGrpSpPr>
            <p:cNvPr id="136" name="Group 135">
              <a:extLst>
                <a:ext uri="{FF2B5EF4-FFF2-40B4-BE49-F238E27FC236}">
                  <a16:creationId xmlns:a16="http://schemas.microsoft.com/office/drawing/2014/main" id="{7C7762B6-5B85-4490-BAB2-77D34059480A}"/>
                </a:ext>
              </a:extLst>
            </p:cNvPr>
            <p:cNvGrpSpPr/>
            <p:nvPr/>
          </p:nvGrpSpPr>
          <p:grpSpPr>
            <a:xfrm>
              <a:off x="24803155" y="17838933"/>
              <a:ext cx="6729859" cy="367902"/>
              <a:chOff x="24803155" y="17838933"/>
              <a:chExt cx="6729859" cy="367902"/>
            </a:xfrm>
          </p:grpSpPr>
          <p:grpSp>
            <p:nvGrpSpPr>
              <p:cNvPr id="134" name="Group 133">
                <a:extLst>
                  <a:ext uri="{FF2B5EF4-FFF2-40B4-BE49-F238E27FC236}">
                    <a16:creationId xmlns:a16="http://schemas.microsoft.com/office/drawing/2014/main" id="{9A0D29A4-EB80-4AD5-A094-7E6DCC1B99F9}"/>
                  </a:ext>
                </a:extLst>
              </p:cNvPr>
              <p:cNvGrpSpPr/>
              <p:nvPr/>
            </p:nvGrpSpPr>
            <p:grpSpPr>
              <a:xfrm>
                <a:off x="27374080" y="17840587"/>
                <a:ext cx="4158934" cy="295013"/>
                <a:chOff x="27374080" y="17840587"/>
                <a:chExt cx="4158934" cy="295013"/>
              </a:xfrm>
              <a:solidFill>
                <a:schemeClr val="bg1"/>
              </a:solidFill>
            </p:grpSpPr>
            <p:sp>
              <p:nvSpPr>
                <p:cNvPr id="132" name="Rectangle 131">
                  <a:extLst>
                    <a:ext uri="{FF2B5EF4-FFF2-40B4-BE49-F238E27FC236}">
                      <a16:creationId xmlns:a16="http://schemas.microsoft.com/office/drawing/2014/main" id="{24AD01B6-4A1D-481B-9C00-26CBAA98F096}"/>
                    </a:ext>
                  </a:extLst>
                </p:cNvPr>
                <p:cNvSpPr/>
                <p:nvPr/>
              </p:nvSpPr>
              <p:spPr>
                <a:xfrm>
                  <a:off x="29183704" y="17877033"/>
                  <a:ext cx="2349310" cy="25856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BD1EA210-7B02-46FF-85A3-632A58D4B721}"/>
                    </a:ext>
                  </a:extLst>
                </p:cNvPr>
                <p:cNvSpPr/>
                <p:nvPr/>
              </p:nvSpPr>
              <p:spPr>
                <a:xfrm>
                  <a:off x="27374080" y="17840587"/>
                  <a:ext cx="400547" cy="29501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5" name="Rectangle 134">
                <a:extLst>
                  <a:ext uri="{FF2B5EF4-FFF2-40B4-BE49-F238E27FC236}">
                    <a16:creationId xmlns:a16="http://schemas.microsoft.com/office/drawing/2014/main" id="{57AC0CE2-CD54-4CDE-B838-C82B4917C5F3}"/>
                  </a:ext>
                </a:extLst>
              </p:cNvPr>
              <p:cNvSpPr/>
              <p:nvPr/>
            </p:nvSpPr>
            <p:spPr>
              <a:xfrm>
                <a:off x="24803155" y="17838933"/>
                <a:ext cx="2971472" cy="367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1" name="Group 150">
              <a:extLst>
                <a:ext uri="{FF2B5EF4-FFF2-40B4-BE49-F238E27FC236}">
                  <a16:creationId xmlns:a16="http://schemas.microsoft.com/office/drawing/2014/main" id="{171878EB-1563-421E-8531-F21B9AF3B993}"/>
                </a:ext>
              </a:extLst>
            </p:cNvPr>
            <p:cNvGrpSpPr/>
            <p:nvPr/>
          </p:nvGrpSpPr>
          <p:grpSpPr>
            <a:xfrm>
              <a:off x="24078133" y="18447316"/>
              <a:ext cx="7390560" cy="3906121"/>
              <a:chOff x="24078133" y="18447316"/>
              <a:chExt cx="7390560" cy="3906121"/>
            </a:xfrm>
            <a:solidFill>
              <a:schemeClr val="bg1"/>
            </a:solidFill>
          </p:grpSpPr>
          <p:sp>
            <p:nvSpPr>
              <p:cNvPr id="137" name="Rectangle 136">
                <a:extLst>
                  <a:ext uri="{FF2B5EF4-FFF2-40B4-BE49-F238E27FC236}">
                    <a16:creationId xmlns:a16="http://schemas.microsoft.com/office/drawing/2014/main" id="{361423E0-1E3B-45BC-A519-9D2FB6CD980B}"/>
                  </a:ext>
                </a:extLst>
              </p:cNvPr>
              <p:cNvSpPr/>
              <p:nvPr/>
            </p:nvSpPr>
            <p:spPr>
              <a:xfrm>
                <a:off x="24464212" y="18503651"/>
                <a:ext cx="1504946" cy="2373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9E22843B-184D-4EF8-87A9-0DE485DE44BF}"/>
                  </a:ext>
                </a:extLst>
              </p:cNvPr>
              <p:cNvSpPr/>
              <p:nvPr/>
            </p:nvSpPr>
            <p:spPr>
              <a:xfrm>
                <a:off x="26800629" y="18447316"/>
                <a:ext cx="2349309" cy="3063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08D20FAE-8447-4853-997C-F0D795DFC315}"/>
                  </a:ext>
                </a:extLst>
              </p:cNvPr>
              <p:cNvSpPr/>
              <p:nvPr/>
            </p:nvSpPr>
            <p:spPr>
              <a:xfrm>
                <a:off x="24078133" y="19120584"/>
                <a:ext cx="1274490" cy="2477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F3BA524A-28BF-47EF-8FCD-89DCC1857C33}"/>
                  </a:ext>
                </a:extLst>
              </p:cNvPr>
              <p:cNvSpPr/>
              <p:nvPr/>
            </p:nvSpPr>
            <p:spPr>
              <a:xfrm>
                <a:off x="25868594" y="19099416"/>
                <a:ext cx="1552075" cy="2246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C2C77D6-4F66-41D7-940B-B8CDB70E8DE4}"/>
                  </a:ext>
                </a:extLst>
              </p:cNvPr>
              <p:cNvSpPr/>
              <p:nvPr/>
            </p:nvSpPr>
            <p:spPr>
              <a:xfrm>
                <a:off x="24221447" y="19703696"/>
                <a:ext cx="1892868" cy="30183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DDCD9D8D-40FC-4F88-A5D3-94BE029B05C2}"/>
                  </a:ext>
                </a:extLst>
              </p:cNvPr>
              <p:cNvSpPr/>
              <p:nvPr/>
            </p:nvSpPr>
            <p:spPr>
              <a:xfrm>
                <a:off x="27437804" y="19690841"/>
                <a:ext cx="2349310" cy="25856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AB4FF28B-F0F4-4F5F-AE31-4FE83B0EF44D}"/>
                  </a:ext>
                </a:extLst>
              </p:cNvPr>
              <p:cNvSpPr/>
              <p:nvPr/>
            </p:nvSpPr>
            <p:spPr>
              <a:xfrm>
                <a:off x="24284649" y="20278528"/>
                <a:ext cx="2142794" cy="31397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B78279A2-2C83-4BCF-92A6-8AB5A3C40C6B}"/>
                  </a:ext>
                </a:extLst>
              </p:cNvPr>
              <p:cNvSpPr/>
              <p:nvPr/>
            </p:nvSpPr>
            <p:spPr>
              <a:xfrm>
                <a:off x="27681692" y="20259368"/>
                <a:ext cx="3065007" cy="33313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5EFC51D0-F944-4B4D-B891-E4CD8C5AB60F}"/>
                  </a:ext>
                </a:extLst>
              </p:cNvPr>
              <p:cNvSpPr/>
              <p:nvPr/>
            </p:nvSpPr>
            <p:spPr>
              <a:xfrm>
                <a:off x="25071358" y="20923536"/>
                <a:ext cx="3332191" cy="22465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149B72BC-201C-4448-BF39-5BBB121E6A08}"/>
                  </a:ext>
                </a:extLst>
              </p:cNvPr>
              <p:cNvSpPr/>
              <p:nvPr/>
            </p:nvSpPr>
            <p:spPr>
              <a:xfrm>
                <a:off x="30746699" y="20842840"/>
                <a:ext cx="645804" cy="33313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7FA7163A-3BFA-4FDD-B62A-DEDD6CD1845D}"/>
                  </a:ext>
                </a:extLst>
              </p:cNvPr>
              <p:cNvSpPr/>
              <p:nvPr/>
            </p:nvSpPr>
            <p:spPr>
              <a:xfrm>
                <a:off x="24979702" y="21476827"/>
                <a:ext cx="2394377" cy="31397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BDACEE1-4DCA-4E02-8472-0EAA7F0682AF}"/>
                  </a:ext>
                </a:extLst>
              </p:cNvPr>
              <p:cNvSpPr/>
              <p:nvPr/>
            </p:nvSpPr>
            <p:spPr>
              <a:xfrm>
                <a:off x="29119384" y="21495916"/>
                <a:ext cx="2349309" cy="24418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C5EB21E7-FEB4-4502-A1BD-5103A5F01903}"/>
                  </a:ext>
                </a:extLst>
              </p:cNvPr>
              <p:cNvSpPr/>
              <p:nvPr/>
            </p:nvSpPr>
            <p:spPr>
              <a:xfrm>
                <a:off x="24827520" y="22125429"/>
                <a:ext cx="1581292" cy="17007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FDBB5A45-1BD7-4D85-A669-8CD2B73DDFAD}"/>
                  </a:ext>
                </a:extLst>
              </p:cNvPr>
              <p:cNvSpPr/>
              <p:nvPr/>
            </p:nvSpPr>
            <p:spPr>
              <a:xfrm>
                <a:off x="28184763" y="22109250"/>
                <a:ext cx="3207739" cy="24418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2" name="Straight Connector 151">
              <a:extLst>
                <a:ext uri="{FF2B5EF4-FFF2-40B4-BE49-F238E27FC236}">
                  <a16:creationId xmlns:a16="http://schemas.microsoft.com/office/drawing/2014/main" id="{16F3DCC4-B8B1-4E05-B48F-2B45E9513D2A}"/>
                </a:ext>
              </a:extLst>
            </p:cNvPr>
            <p:cNvCxnSpPr>
              <a:cxnSpLocks/>
            </p:cNvCxnSpPr>
            <p:nvPr/>
          </p:nvCxnSpPr>
          <p:spPr>
            <a:xfrm flipV="1">
              <a:off x="27387658" y="17409097"/>
              <a:ext cx="19673" cy="5743246"/>
            </a:xfrm>
            <a:prstGeom prst="line">
              <a:avLst/>
            </a:prstGeom>
            <a:ln w="38100" cmpd="sng">
              <a:solidFill>
                <a:srgbClr val="FF0000"/>
              </a:solidFill>
              <a:prstDash val="solid"/>
              <a:miter lim="800000"/>
              <a:headEnd type="none" w="sm" len="med"/>
            </a:ln>
          </p:spPr>
          <p:style>
            <a:lnRef idx="1">
              <a:schemeClr val="accent1"/>
            </a:lnRef>
            <a:fillRef idx="0">
              <a:schemeClr val="accent1"/>
            </a:fillRef>
            <a:effectRef idx="0">
              <a:schemeClr val="accent1"/>
            </a:effectRef>
            <a:fontRef idx="minor">
              <a:schemeClr val="tx1"/>
            </a:fontRef>
          </p:style>
        </p:cxnSp>
        <p:sp>
          <p:nvSpPr>
            <p:cNvPr id="155" name="Diamond 154">
              <a:extLst>
                <a:ext uri="{FF2B5EF4-FFF2-40B4-BE49-F238E27FC236}">
                  <a16:creationId xmlns:a16="http://schemas.microsoft.com/office/drawing/2014/main" id="{AC823BF2-466A-4D31-8DE1-1A754373686F}"/>
                </a:ext>
              </a:extLst>
            </p:cNvPr>
            <p:cNvSpPr/>
            <p:nvPr/>
          </p:nvSpPr>
          <p:spPr>
            <a:xfrm>
              <a:off x="27048762" y="22002196"/>
              <a:ext cx="673450" cy="503796"/>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158" name="Rectangle 157">
            <a:extLst>
              <a:ext uri="{FF2B5EF4-FFF2-40B4-BE49-F238E27FC236}">
                <a16:creationId xmlns:a16="http://schemas.microsoft.com/office/drawing/2014/main" id="{58FEFB3D-F9BF-417B-98CF-98C767AA9D83}"/>
              </a:ext>
            </a:extLst>
          </p:cNvPr>
          <p:cNvSpPr/>
          <p:nvPr/>
        </p:nvSpPr>
        <p:spPr>
          <a:xfrm>
            <a:off x="16033127" y="17303235"/>
            <a:ext cx="15729829" cy="5936693"/>
          </a:xfrm>
          <a:prstGeom prst="rect">
            <a:avLst/>
          </a:prstGeom>
          <a:noFill/>
          <a:ln>
            <a:solidFill>
              <a:srgbClr val="321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62" name="Table 161">
            <a:extLst>
              <a:ext uri="{FF2B5EF4-FFF2-40B4-BE49-F238E27FC236}">
                <a16:creationId xmlns:a16="http://schemas.microsoft.com/office/drawing/2014/main" id="{3079A3EE-8B85-4230-9149-ED5FEC041A75}"/>
              </a:ext>
            </a:extLst>
          </p:cNvPr>
          <p:cNvGraphicFramePr>
            <a:graphicFrameLocks noGrp="1"/>
          </p:cNvGraphicFramePr>
          <p:nvPr>
            <p:extLst>
              <p:ext uri="{D42A27DB-BD31-4B8C-83A1-F6EECF244321}">
                <p14:modId xmlns:p14="http://schemas.microsoft.com/office/powerpoint/2010/main" val="297727911"/>
              </p:ext>
            </p:extLst>
          </p:nvPr>
        </p:nvGraphicFramePr>
        <p:xfrm>
          <a:off x="16071194" y="17488480"/>
          <a:ext cx="8392257" cy="5216769"/>
        </p:xfrm>
        <a:graphic>
          <a:graphicData uri="http://schemas.openxmlformats.org/drawingml/2006/table">
            <a:tbl>
              <a:tblPr firstRow="1" firstCol="1" bandRow="1"/>
              <a:tblGrid>
                <a:gridCol w="3923488">
                  <a:extLst>
                    <a:ext uri="{9D8B030D-6E8A-4147-A177-3AD203B41FA5}">
                      <a16:colId xmlns:a16="http://schemas.microsoft.com/office/drawing/2014/main" val="1345110468"/>
                    </a:ext>
                  </a:extLst>
                </a:gridCol>
                <a:gridCol w="971754">
                  <a:extLst>
                    <a:ext uri="{9D8B030D-6E8A-4147-A177-3AD203B41FA5}">
                      <a16:colId xmlns:a16="http://schemas.microsoft.com/office/drawing/2014/main" val="1343725979"/>
                    </a:ext>
                  </a:extLst>
                </a:gridCol>
                <a:gridCol w="1064677">
                  <a:extLst>
                    <a:ext uri="{9D8B030D-6E8A-4147-A177-3AD203B41FA5}">
                      <a16:colId xmlns:a16="http://schemas.microsoft.com/office/drawing/2014/main" val="325888202"/>
                    </a:ext>
                  </a:extLst>
                </a:gridCol>
                <a:gridCol w="1117508">
                  <a:extLst>
                    <a:ext uri="{9D8B030D-6E8A-4147-A177-3AD203B41FA5}">
                      <a16:colId xmlns:a16="http://schemas.microsoft.com/office/drawing/2014/main" val="2709909327"/>
                    </a:ext>
                  </a:extLst>
                </a:gridCol>
                <a:gridCol w="1314830">
                  <a:extLst>
                    <a:ext uri="{9D8B030D-6E8A-4147-A177-3AD203B41FA5}">
                      <a16:colId xmlns:a16="http://schemas.microsoft.com/office/drawing/2014/main" val="3390882217"/>
                    </a:ext>
                  </a:extLst>
                </a:gridCol>
              </a:tblGrid>
              <a:tr h="381845">
                <a:tc>
                  <a:txBody>
                    <a:bodyPr/>
                    <a:lstStyle/>
                    <a:p>
                      <a:pPr algn="l">
                        <a:lnSpc>
                          <a:spcPct val="107000"/>
                        </a:lnSpc>
                        <a:spcAft>
                          <a:spcPts val="0"/>
                        </a:spcAft>
                      </a:pPr>
                      <a:r>
                        <a:rPr lang="en-GB" sz="2400" b="1" dirty="0">
                          <a:effectLst/>
                          <a:latin typeface="Arial" panose="020B0604020202020204" pitchFamily="34" charset="0"/>
                          <a:ea typeface="Calibri" panose="020F0502020204030204" pitchFamily="34" charset="0"/>
                          <a:cs typeface="Arial" panose="020B0604020202020204" pitchFamily="34" charset="0"/>
                        </a:rPr>
                        <a:t>Study name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lnSpc>
                          <a:spcPct val="107000"/>
                        </a:lnSpc>
                        <a:spcAft>
                          <a:spcPts val="0"/>
                        </a:spcAft>
                      </a:pPr>
                      <a:r>
                        <a:rPr lang="en-GB" sz="2400" b="1" dirty="0">
                          <a:effectLst/>
                          <a:latin typeface="Arial" panose="020B0604020202020204" pitchFamily="34" charset="0"/>
                          <a:ea typeface="Calibri" panose="020F0502020204030204" pitchFamily="34" charset="0"/>
                          <a:cs typeface="Arial" panose="020B0604020202020204" pitchFamily="34" charset="0"/>
                        </a:rPr>
                        <a:t>Injury Incidence statistics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98775973"/>
                  </a:ext>
                </a:extLst>
              </a:tr>
              <a:tr h="793618">
                <a:tc>
                  <a:txBody>
                    <a:bodyPr/>
                    <a:lstStyle/>
                    <a:p>
                      <a:pPr algn="l">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Mean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Lower limit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Upper limit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p-Value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9597028"/>
                  </a:ext>
                </a:extLst>
              </a:tr>
              <a:tr h="480760">
                <a:tc>
                  <a:txBody>
                    <a:bodyPr/>
                    <a:lstStyle/>
                    <a:p>
                      <a:pPr algn="l">
                        <a:lnSpc>
                          <a:spcPct val="107000"/>
                        </a:lnSpc>
                        <a:spcAft>
                          <a:spcPts val="0"/>
                        </a:spcAft>
                      </a:pPr>
                      <a:r>
                        <a:rPr lang="en-GB" sz="2000" dirty="0" err="1">
                          <a:effectLst/>
                          <a:latin typeface="Arial" panose="020B0604020202020204" pitchFamily="34" charset="0"/>
                          <a:ea typeface="Calibri" panose="020F0502020204030204" pitchFamily="34" charset="0"/>
                          <a:cs typeface="Arial" panose="020B0604020202020204" pitchFamily="34" charset="0"/>
                        </a:rPr>
                        <a:t>Faude</a:t>
                      </a:r>
                      <a:r>
                        <a:rPr lang="en-GB" sz="2000" dirty="0">
                          <a:effectLst/>
                          <a:latin typeface="Arial" panose="020B0604020202020204" pitchFamily="34" charset="0"/>
                          <a:ea typeface="Calibri" panose="020F0502020204030204" pitchFamily="34" charset="0"/>
                          <a:cs typeface="Arial" panose="020B0604020202020204" pitchFamily="34" charset="0"/>
                        </a:rPr>
                        <a:t> et al, 2005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2.80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3.39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4187031"/>
                  </a:ext>
                </a:extLst>
              </a:tr>
              <a:tr h="500761">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Giza et al, 2005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1.17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0.99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1.34</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5189618"/>
                  </a:ext>
                </a:extLst>
              </a:tr>
              <a:tr h="500761">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Jacobson &amp; </a:t>
                      </a:r>
                      <a:r>
                        <a:rPr lang="en-GB" sz="2000" dirty="0" err="1">
                          <a:effectLst/>
                          <a:latin typeface="Arial" panose="020B0604020202020204" pitchFamily="34" charset="0"/>
                          <a:ea typeface="Calibri" panose="020F0502020204030204" pitchFamily="34" charset="0"/>
                          <a:cs typeface="Arial" panose="020B0604020202020204" pitchFamily="34" charset="0"/>
                        </a:rPr>
                        <a:t>Tegner</a:t>
                      </a:r>
                      <a:r>
                        <a:rPr lang="en-GB" sz="2000" dirty="0">
                          <a:effectLst/>
                          <a:latin typeface="Arial" panose="020B0604020202020204" pitchFamily="34" charset="0"/>
                          <a:ea typeface="Calibri" panose="020F0502020204030204" pitchFamily="34" charset="0"/>
                          <a:cs typeface="Arial" panose="020B0604020202020204" pitchFamily="34" charset="0"/>
                        </a:rPr>
                        <a:t>, 2006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13.30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12.10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14.49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1918443"/>
                  </a:ext>
                </a:extLst>
              </a:tr>
              <a:tr h="539281">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Jacobson &amp; </a:t>
                      </a:r>
                      <a:r>
                        <a:rPr lang="en-GB" sz="2000" dirty="0" err="1">
                          <a:effectLst/>
                          <a:latin typeface="Arial" panose="020B0604020202020204" pitchFamily="34" charset="0"/>
                          <a:ea typeface="Calibri" panose="020F0502020204030204" pitchFamily="34" charset="0"/>
                          <a:cs typeface="Arial" panose="020B0604020202020204" pitchFamily="34" charset="0"/>
                        </a:rPr>
                        <a:t>Tegner</a:t>
                      </a:r>
                      <a:r>
                        <a:rPr lang="en-GB" sz="2000" dirty="0">
                          <a:effectLst/>
                          <a:latin typeface="Arial" panose="020B0604020202020204" pitchFamily="34" charset="0"/>
                          <a:ea typeface="Calibri" panose="020F0502020204030204" pitchFamily="34" charset="0"/>
                          <a:cs typeface="Arial" panose="020B0604020202020204" pitchFamily="34" charset="0"/>
                        </a:rPr>
                        <a:t>, 2007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2.70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2.25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3.147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4842180"/>
                  </a:ext>
                </a:extLst>
              </a:tr>
              <a:tr h="475963">
                <a:tc>
                  <a:txBody>
                    <a:bodyPr/>
                    <a:lstStyle/>
                    <a:p>
                      <a:pPr algn="l">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Haglund et al 2009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3.80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3.20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4.39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2530936"/>
                  </a:ext>
                </a:extLst>
              </a:tr>
              <a:tr h="481501">
                <a:tc>
                  <a:txBody>
                    <a:bodyPr/>
                    <a:lstStyle/>
                    <a:p>
                      <a:pPr algn="l">
                        <a:lnSpc>
                          <a:spcPct val="107000"/>
                        </a:lnSpc>
                        <a:spcAft>
                          <a:spcPts val="0"/>
                        </a:spcAft>
                      </a:pPr>
                      <a:r>
                        <a:rPr lang="en-GB" sz="2000" dirty="0" err="1">
                          <a:effectLst/>
                          <a:latin typeface="Arial" panose="020B0604020202020204" pitchFamily="34" charset="0"/>
                          <a:ea typeface="Calibri" panose="020F0502020204030204" pitchFamily="34" charset="0"/>
                          <a:cs typeface="Arial" panose="020B0604020202020204" pitchFamily="34" charset="0"/>
                        </a:rPr>
                        <a:t>Blokland</a:t>
                      </a:r>
                      <a:r>
                        <a:rPr lang="en-GB" sz="2000" dirty="0">
                          <a:effectLst/>
                          <a:latin typeface="Arial" panose="020B0604020202020204" pitchFamily="34" charset="0"/>
                          <a:ea typeface="Calibri" panose="020F0502020204030204" pitchFamily="34" charset="0"/>
                          <a:cs typeface="Arial" panose="020B0604020202020204" pitchFamily="34" charset="0"/>
                        </a:rPr>
                        <a:t> et al, 2016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5.22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4.23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6.20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7081775"/>
                  </a:ext>
                </a:extLst>
              </a:tr>
              <a:tr h="426762">
                <a:tc>
                  <a:txBody>
                    <a:bodyPr/>
                    <a:lstStyle/>
                    <a:p>
                      <a:pPr algn="l">
                        <a:lnSpc>
                          <a:spcPct val="107000"/>
                        </a:lnSpc>
                        <a:spcAft>
                          <a:spcPts val="0"/>
                        </a:spcAft>
                      </a:pPr>
                      <a:r>
                        <a:rPr lang="en-GB" sz="2000" dirty="0" err="1">
                          <a:effectLst/>
                          <a:latin typeface="Arial" panose="020B0604020202020204" pitchFamily="34" charset="0"/>
                          <a:ea typeface="Calibri" panose="020F0502020204030204" pitchFamily="34" charset="0"/>
                          <a:cs typeface="Arial" panose="020B0604020202020204" pitchFamily="34" charset="0"/>
                        </a:rPr>
                        <a:t>Larruskain</a:t>
                      </a:r>
                      <a:r>
                        <a:rPr lang="en-GB" sz="2000" dirty="0">
                          <a:effectLst/>
                          <a:latin typeface="Arial" panose="020B0604020202020204" pitchFamily="34" charset="0"/>
                          <a:ea typeface="Calibri" panose="020F0502020204030204" pitchFamily="34" charset="0"/>
                          <a:cs typeface="Arial" panose="020B0604020202020204" pitchFamily="34" charset="0"/>
                        </a:rPr>
                        <a:t> et al, 2017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3.43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2.67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4.18</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1973238"/>
                  </a:ext>
                </a:extLst>
              </a:tr>
              <a:tr h="635517">
                <a:tc>
                  <a:txBody>
                    <a:bodyPr/>
                    <a:lstStyle/>
                    <a:p>
                      <a:pPr algn="l">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Pooled Estimate </a:t>
                      </a:r>
                    </a:p>
                    <a:p>
                      <a:pPr algn="l">
                        <a:lnSpc>
                          <a:spcPct val="107000"/>
                        </a:lnSpc>
                        <a:spcAft>
                          <a:spcPts val="0"/>
                        </a:spcAft>
                      </a:pPr>
                      <a:r>
                        <a:rPr lang="en-GB" sz="2000" b="1" dirty="0">
                          <a:effectLst/>
                          <a:latin typeface="Arial" panose="020B0604020202020204" pitchFamily="34" charset="0"/>
                          <a:ea typeface="Calibri" panose="020F0502020204030204" pitchFamily="34" charset="0"/>
                          <a:cs typeface="Arial" panose="020B0604020202020204" pitchFamily="34" charset="0"/>
                        </a:rPr>
                        <a:t>I</a:t>
                      </a:r>
                      <a:r>
                        <a:rPr lang="en-GB" sz="2000" b="1" baseline="30000" dirty="0">
                          <a:effectLst/>
                          <a:latin typeface="Arial" panose="020B0604020202020204" pitchFamily="34" charset="0"/>
                          <a:ea typeface="Calibri" panose="020F0502020204030204" pitchFamily="34" charset="0"/>
                          <a:cs typeface="Arial" panose="020B0604020202020204" pitchFamily="34" charset="0"/>
                        </a:rPr>
                        <a:t>2</a:t>
                      </a:r>
                      <a:r>
                        <a:rPr lang="en-GB" sz="2000" b="1" baseline="0" dirty="0">
                          <a:effectLst/>
                          <a:latin typeface="Arial" panose="020B0604020202020204" pitchFamily="34" charset="0"/>
                          <a:ea typeface="Calibri" panose="020F0502020204030204" pitchFamily="34" charset="0"/>
                          <a:cs typeface="Arial" panose="020B0604020202020204" pitchFamily="34" charset="0"/>
                        </a:rPr>
                        <a:t> 95.1%, p &lt; 0.000</a:t>
                      </a:r>
                      <a:endParaRPr lang="en-GB"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4.56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2.73 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6.40 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0.000 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3862276"/>
                  </a:ext>
                </a:extLst>
              </a:tr>
            </a:tbl>
          </a:graphicData>
        </a:graphic>
      </p:graphicFrame>
      <p:graphicFrame>
        <p:nvGraphicFramePr>
          <p:cNvPr id="163" name="Gráfico 2">
            <a:extLst>
              <a:ext uri="{FF2B5EF4-FFF2-40B4-BE49-F238E27FC236}">
                <a16:creationId xmlns:a16="http://schemas.microsoft.com/office/drawing/2014/main" id="{FB477F48-9082-4557-9BBE-0C7D0425EBFB}"/>
              </a:ext>
            </a:extLst>
          </p:cNvPr>
          <p:cNvGraphicFramePr>
            <a:graphicFrameLocks/>
          </p:cNvGraphicFramePr>
          <p:nvPr>
            <p:extLst>
              <p:ext uri="{D42A27DB-BD31-4B8C-83A1-F6EECF244321}">
                <p14:modId xmlns:p14="http://schemas.microsoft.com/office/powerpoint/2010/main" val="1443716717"/>
              </p:ext>
            </p:extLst>
          </p:nvPr>
        </p:nvGraphicFramePr>
        <p:xfrm>
          <a:off x="22828739" y="17872337"/>
          <a:ext cx="8673024" cy="5517479"/>
        </p:xfrm>
        <a:graphic>
          <a:graphicData uri="http://schemas.openxmlformats.org/drawingml/2006/chart">
            <c:chart xmlns:c="http://schemas.openxmlformats.org/drawingml/2006/chart" xmlns:r="http://schemas.openxmlformats.org/officeDocument/2006/relationships" r:id="rId8"/>
          </a:graphicData>
        </a:graphic>
      </p:graphicFrame>
      <p:grpSp>
        <p:nvGrpSpPr>
          <p:cNvPr id="181" name="Group 180">
            <a:extLst>
              <a:ext uri="{FF2B5EF4-FFF2-40B4-BE49-F238E27FC236}">
                <a16:creationId xmlns:a16="http://schemas.microsoft.com/office/drawing/2014/main" id="{A5460A1F-1FD9-40EB-A53F-34CFC9CB3591}"/>
              </a:ext>
            </a:extLst>
          </p:cNvPr>
          <p:cNvGrpSpPr/>
          <p:nvPr/>
        </p:nvGrpSpPr>
        <p:grpSpPr>
          <a:xfrm>
            <a:off x="24497275" y="17950739"/>
            <a:ext cx="6901102" cy="3610562"/>
            <a:chOff x="24425888" y="25818764"/>
            <a:chExt cx="6901102" cy="3610562"/>
          </a:xfrm>
          <a:solidFill>
            <a:schemeClr val="bg1"/>
          </a:solidFill>
        </p:grpSpPr>
        <p:grpSp>
          <p:nvGrpSpPr>
            <p:cNvPr id="178" name="Group 177">
              <a:extLst>
                <a:ext uri="{FF2B5EF4-FFF2-40B4-BE49-F238E27FC236}">
                  <a16:creationId xmlns:a16="http://schemas.microsoft.com/office/drawing/2014/main" id="{CAA0A8D6-57B0-4D14-8427-B8CA7D072993}"/>
                </a:ext>
              </a:extLst>
            </p:cNvPr>
            <p:cNvGrpSpPr/>
            <p:nvPr/>
          </p:nvGrpSpPr>
          <p:grpSpPr>
            <a:xfrm>
              <a:off x="24498769" y="25818764"/>
              <a:ext cx="6828221" cy="3610562"/>
              <a:chOff x="24498769" y="25818764"/>
              <a:chExt cx="6828221" cy="3610562"/>
            </a:xfrm>
            <a:grpFill/>
          </p:grpSpPr>
          <p:sp>
            <p:nvSpPr>
              <p:cNvPr id="164" name="Rectangle 163">
                <a:extLst>
                  <a:ext uri="{FF2B5EF4-FFF2-40B4-BE49-F238E27FC236}">
                    <a16:creationId xmlns:a16="http://schemas.microsoft.com/office/drawing/2014/main" id="{C53C4E77-B979-4B31-A404-A4765716A6FE}"/>
                  </a:ext>
                </a:extLst>
              </p:cNvPr>
              <p:cNvSpPr/>
              <p:nvPr/>
            </p:nvSpPr>
            <p:spPr>
              <a:xfrm>
                <a:off x="25756655" y="25834766"/>
                <a:ext cx="1775951" cy="17343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6A6ADC53-C0F4-4DD9-BAF5-008FCD7C16BF}"/>
                  </a:ext>
                </a:extLst>
              </p:cNvPr>
              <p:cNvSpPr/>
              <p:nvPr/>
            </p:nvSpPr>
            <p:spPr>
              <a:xfrm>
                <a:off x="24498769" y="25818764"/>
                <a:ext cx="673855" cy="18943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28BC91F-BEE2-45BB-8639-D2135FE7DF66}"/>
                  </a:ext>
                </a:extLst>
              </p:cNvPr>
              <p:cNvSpPr/>
              <p:nvPr/>
            </p:nvSpPr>
            <p:spPr>
              <a:xfrm>
                <a:off x="25257894" y="26316985"/>
                <a:ext cx="673855" cy="18943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9399F8A5-1A7E-4030-9A14-749BA1B4077C}"/>
                  </a:ext>
                </a:extLst>
              </p:cNvPr>
              <p:cNvSpPr/>
              <p:nvPr/>
            </p:nvSpPr>
            <p:spPr>
              <a:xfrm>
                <a:off x="24879757" y="26810838"/>
                <a:ext cx="3523792" cy="1520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EE3969C7-87E2-4FAA-BA60-73B0661C1684}"/>
                  </a:ext>
                </a:extLst>
              </p:cNvPr>
              <p:cNvSpPr/>
              <p:nvPr/>
            </p:nvSpPr>
            <p:spPr>
              <a:xfrm>
                <a:off x="29419998" y="26810838"/>
                <a:ext cx="1906992" cy="1520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04348B09-22FA-4975-99BE-CAAAACB48E58}"/>
                  </a:ext>
                </a:extLst>
              </p:cNvPr>
              <p:cNvSpPr/>
              <p:nvPr/>
            </p:nvSpPr>
            <p:spPr>
              <a:xfrm>
                <a:off x="24653405" y="27781965"/>
                <a:ext cx="563280" cy="19437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DB1A63D1-2F73-4C36-BE03-8514F33351C8}"/>
                  </a:ext>
                </a:extLst>
              </p:cNvPr>
              <p:cNvSpPr/>
              <p:nvPr/>
            </p:nvSpPr>
            <p:spPr>
              <a:xfrm>
                <a:off x="26012731" y="27781965"/>
                <a:ext cx="1316282" cy="1520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63810953-2F18-4D65-B34F-DD118CB95554}"/>
                  </a:ext>
                </a:extLst>
              </p:cNvPr>
              <p:cNvSpPr/>
              <p:nvPr/>
            </p:nvSpPr>
            <p:spPr>
              <a:xfrm>
                <a:off x="24803155" y="28294103"/>
                <a:ext cx="1065439" cy="10174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6CE3F7D0-4614-4CDC-90DB-90CF523BACBF}"/>
                  </a:ext>
                </a:extLst>
              </p:cNvPr>
              <p:cNvSpPr/>
              <p:nvPr/>
            </p:nvSpPr>
            <p:spPr>
              <a:xfrm>
                <a:off x="26566352" y="28280376"/>
                <a:ext cx="1837197" cy="1520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47B002F-69B1-405A-99FB-F336603F4C22}"/>
                  </a:ext>
                </a:extLst>
              </p:cNvPr>
              <p:cNvSpPr/>
              <p:nvPr/>
            </p:nvSpPr>
            <p:spPr>
              <a:xfrm>
                <a:off x="24653404" y="28753930"/>
                <a:ext cx="548283" cy="1626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EAEA3B1-BFB9-4D82-9AD2-6DE271CECCFA}"/>
                  </a:ext>
                </a:extLst>
              </p:cNvPr>
              <p:cNvSpPr/>
              <p:nvPr/>
            </p:nvSpPr>
            <p:spPr>
              <a:xfrm>
                <a:off x="26463311" y="28770968"/>
                <a:ext cx="715041" cy="13142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CFE6F75C-1FE0-4CB9-9BC1-899621B5FB5E}"/>
                  </a:ext>
                </a:extLst>
              </p:cNvPr>
              <p:cNvSpPr/>
              <p:nvPr/>
            </p:nvSpPr>
            <p:spPr>
              <a:xfrm>
                <a:off x="24749948" y="29266650"/>
                <a:ext cx="548283" cy="1626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C7BE9FDA-B8C2-4379-A5B9-2EDD31EDB822}"/>
                  </a:ext>
                </a:extLst>
              </p:cNvPr>
              <p:cNvSpPr/>
              <p:nvPr/>
            </p:nvSpPr>
            <p:spPr>
              <a:xfrm>
                <a:off x="26590554" y="29267337"/>
                <a:ext cx="1594209" cy="16198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9" name="Rectangle 178">
              <a:extLst>
                <a:ext uri="{FF2B5EF4-FFF2-40B4-BE49-F238E27FC236}">
                  <a16:creationId xmlns:a16="http://schemas.microsoft.com/office/drawing/2014/main" id="{B330DFD7-DAEA-449A-AA57-734946411751}"/>
                </a:ext>
              </a:extLst>
            </p:cNvPr>
            <p:cNvSpPr/>
            <p:nvPr/>
          </p:nvSpPr>
          <p:spPr>
            <a:xfrm>
              <a:off x="25661847" y="27265694"/>
              <a:ext cx="904505" cy="17552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F60F1FC1-EA0C-4BF0-BE3A-6191178C18EF}"/>
                </a:ext>
              </a:extLst>
            </p:cNvPr>
            <p:cNvSpPr/>
            <p:nvPr/>
          </p:nvSpPr>
          <p:spPr>
            <a:xfrm>
              <a:off x="24425888" y="27286958"/>
              <a:ext cx="548283" cy="1626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2" name="Straight Connector 181">
            <a:extLst>
              <a:ext uri="{FF2B5EF4-FFF2-40B4-BE49-F238E27FC236}">
                <a16:creationId xmlns:a16="http://schemas.microsoft.com/office/drawing/2014/main" id="{ADAB27DD-1C2C-4FC5-9155-C40DBA27C828}"/>
              </a:ext>
            </a:extLst>
          </p:cNvPr>
          <p:cNvCxnSpPr>
            <a:cxnSpLocks/>
          </p:cNvCxnSpPr>
          <p:nvPr/>
        </p:nvCxnSpPr>
        <p:spPr>
          <a:xfrm flipV="1">
            <a:off x="26109748" y="18098127"/>
            <a:ext cx="1419" cy="4444724"/>
          </a:xfrm>
          <a:prstGeom prst="line">
            <a:avLst/>
          </a:prstGeom>
          <a:ln w="38100" cmpd="sng">
            <a:solidFill>
              <a:srgbClr val="FF0000"/>
            </a:solidFill>
            <a:prstDash val="solid"/>
            <a:miter lim="800000"/>
            <a:headEnd type="none" w="sm" len="med"/>
          </a:ln>
        </p:spPr>
        <p:style>
          <a:lnRef idx="1">
            <a:schemeClr val="accent1"/>
          </a:lnRef>
          <a:fillRef idx="0">
            <a:schemeClr val="accent1"/>
          </a:fillRef>
          <a:effectRef idx="0">
            <a:schemeClr val="accent1"/>
          </a:effectRef>
          <a:fontRef idx="minor">
            <a:schemeClr val="tx1"/>
          </a:fontRef>
        </p:style>
      </p:cxnSp>
      <p:sp>
        <p:nvSpPr>
          <p:cNvPr id="184" name="Diamond 183">
            <a:extLst>
              <a:ext uri="{FF2B5EF4-FFF2-40B4-BE49-F238E27FC236}">
                <a16:creationId xmlns:a16="http://schemas.microsoft.com/office/drawing/2014/main" id="{9058F787-FEC1-418D-A003-A0BFA6ACA7B6}"/>
              </a:ext>
            </a:extLst>
          </p:cNvPr>
          <p:cNvSpPr/>
          <p:nvPr/>
        </p:nvSpPr>
        <p:spPr>
          <a:xfrm>
            <a:off x="25837579" y="22063454"/>
            <a:ext cx="548283" cy="4054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5" name="TextBox 184">
            <a:extLst>
              <a:ext uri="{FF2B5EF4-FFF2-40B4-BE49-F238E27FC236}">
                <a16:creationId xmlns:a16="http://schemas.microsoft.com/office/drawing/2014/main" id="{CDD5BACC-CE35-4B4F-AA67-F8B8F6CB81ED}"/>
              </a:ext>
            </a:extLst>
          </p:cNvPr>
          <p:cNvSpPr txBox="1"/>
          <p:nvPr/>
        </p:nvSpPr>
        <p:spPr>
          <a:xfrm>
            <a:off x="16199644" y="16659699"/>
            <a:ext cx="15426595"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Figure 3: Forest plot of a pooled estimate of training injury incidence rate per 1000 hours with 95% CI</a:t>
            </a:r>
            <a:endParaRPr lang="en-GB" sz="2400"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A5C56D1D-AFEE-4C7C-9EB0-7DCEA36E935F}"/>
              </a:ext>
            </a:extLst>
          </p:cNvPr>
          <p:cNvSpPr txBox="1"/>
          <p:nvPr/>
        </p:nvSpPr>
        <p:spPr>
          <a:xfrm>
            <a:off x="15900395" y="30123029"/>
            <a:ext cx="15797048" cy="1092651"/>
          </a:xfrm>
          <a:prstGeom prst="rect">
            <a:avLst/>
          </a:prstGeom>
          <a:noFill/>
          <a:ln w="12700">
            <a:solidFill>
              <a:srgbClr val="7030A0"/>
            </a:solidFill>
          </a:ln>
        </p:spPr>
        <p:txBody>
          <a:bodyPr wrap="square" lIns="350564" tIns="175282" rIns="350564" bIns="175282" rtlCol="0">
            <a:spAutoFit/>
          </a:bodyPr>
          <a:lstStyle/>
          <a:p>
            <a:r>
              <a:rPr lang="en-GB" sz="4800" b="1" dirty="0">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4959842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18415</TotalTime>
  <Words>1435</Words>
  <Application>Microsoft Office PowerPoint</Application>
  <PresentationFormat>Custom</PresentationFormat>
  <Paragraphs>160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Gledhill</dc:creator>
  <cp:lastModifiedBy>Mayhew, Lawrence</cp:lastModifiedBy>
  <cp:revision>217</cp:revision>
  <cp:lastPrinted>2018-06-22T07:12:21Z</cp:lastPrinted>
  <dcterms:created xsi:type="dcterms:W3CDTF">2015-12-11T10:20:22Z</dcterms:created>
  <dcterms:modified xsi:type="dcterms:W3CDTF">2019-05-21T11:24:32Z</dcterms:modified>
</cp:coreProperties>
</file>