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4825" cy="97504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226845"/>
    <a:srgbClr val="FFF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55" autoAdjust="0"/>
    <p:restoredTop sz="94652"/>
  </p:normalViewPr>
  <p:slideViewPr>
    <p:cSldViewPr snapToGrid="0">
      <p:cViewPr>
        <p:scale>
          <a:sx n="20" d="100"/>
          <a:sy n="20" d="100"/>
        </p:scale>
        <p:origin x="2568" y="-920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02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025" y="0"/>
            <a:ext cx="29702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362DAED-1193-44B3-92BF-C270319B5698}" type="datetimeFigureOut">
              <a:rPr lang="en-GB"/>
              <a:pPr>
                <a:defRPr/>
              </a:pPr>
              <a:t>22/11/2016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63775" y="1219200"/>
            <a:ext cx="2327275" cy="3290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92650"/>
            <a:ext cx="5483225" cy="3838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61475"/>
            <a:ext cx="29702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025" y="9261475"/>
            <a:ext cx="29702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B8EFCB0-071F-4C54-B43A-8B20B922FEB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8094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49B3854-C04D-4877-B265-E400AAD9B159}" type="slidenum">
              <a:rPr lang="en-GB" altLang="en-US" sz="1200" smtClean="0"/>
              <a:pPr/>
              <a:t>1</a:t>
            </a:fld>
            <a:endParaRPr lang="en-GB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105865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664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5677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09613" y="711200"/>
            <a:ext cx="3713162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6pPr>
      <a:lvl7pPr marL="9144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7pPr>
      <a:lvl8pPr marL="13716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8pPr>
      <a:lvl9pPr marL="18288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9pPr>
    </p:titleStyle>
    <p:bodyStyle>
      <a:lvl1pPr marL="1566863" indent="-1566863" algn="l" defTabSz="4176713" rtl="0" eaLnBrk="0" fontAlgn="base" hangingPunct="0">
        <a:spcBef>
          <a:spcPct val="20000"/>
        </a:spcBef>
        <a:spcAft>
          <a:spcPct val="0"/>
        </a:spcAft>
        <a:buChar char="•"/>
        <a:defRPr sz="146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3394075" indent="-1306513" algn="l" defTabSz="4176713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  <a:ea typeface="ＭＳ Ｐゴシック" charset="0"/>
        </a:defRPr>
      </a:lvl2pPr>
      <a:lvl3pPr marL="5221288" indent="-1044575" algn="l" defTabSz="4176713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  <a:ea typeface="ＭＳ Ｐゴシック" charset="0"/>
        </a:defRPr>
      </a:lvl3pPr>
      <a:lvl4pPr marL="7308850" indent="-1044575" algn="l" defTabSz="4176713" rtl="0" eaLnBrk="0" fontAlgn="base" hangingPunct="0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  <a:ea typeface="ＭＳ Ｐゴシック" charset="0"/>
        </a:defRPr>
      </a:lvl4pPr>
      <a:lvl5pPr marL="9396413" indent="-1042988" algn="l" defTabSz="4176713" rtl="0" eaLnBrk="0" fontAlgn="base" hangingPunct="0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ea typeface="ＭＳ Ｐゴシック" charset="0"/>
        </a:defRPr>
      </a:lvl5pPr>
      <a:lvl6pPr marL="98536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6pPr>
      <a:lvl7pPr marL="103108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7pPr>
      <a:lvl8pPr marL="107680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8pPr>
      <a:lvl9pPr marL="112252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atapult S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6743" y="12630356"/>
            <a:ext cx="10745689" cy="7504784"/>
          </a:xfrm>
          <a:prstGeom prst="rect">
            <a:avLst/>
          </a:prstGeom>
        </p:spPr>
      </p:pic>
      <p:sp>
        <p:nvSpPr>
          <p:cNvPr id="3077" name="TextBox 2"/>
          <p:cNvSpPr txBox="1">
            <a:spLocks noChangeArrowheads="1"/>
          </p:cNvSpPr>
          <p:nvPr/>
        </p:nvSpPr>
        <p:spPr bwMode="auto">
          <a:xfrm>
            <a:off x="0" y="349604"/>
            <a:ext cx="29983630" cy="700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7200" b="1" dirty="0" smtClean="0">
                <a:latin typeface="+mj-lt"/>
                <a:cs typeface="Calibri"/>
              </a:rPr>
              <a:t>Quantifying Training Load in Youth Sport Athletes</a:t>
            </a:r>
            <a:r>
              <a:rPr lang="en-GB" altLang="en-US" sz="6600" b="1" dirty="0" smtClean="0">
                <a:latin typeface="+mj-lt"/>
                <a:cs typeface="Calibri"/>
              </a:rPr>
              <a:t>:</a:t>
            </a:r>
          </a:p>
          <a:p>
            <a:pPr algn="ctr" eaLnBrk="1" hangingPunct="1"/>
            <a:r>
              <a:rPr lang="en-GB" altLang="en-US" sz="6000" b="1" dirty="0" smtClean="0">
                <a:latin typeface="+mj-lt"/>
                <a:cs typeface="Calibri"/>
              </a:rPr>
              <a:t> A Comparison of Session-RPE, </a:t>
            </a:r>
            <a:r>
              <a:rPr lang="en-GB" altLang="en-US" sz="6000" b="1" dirty="0">
                <a:latin typeface="+mj-lt"/>
                <a:cs typeface="Calibri"/>
              </a:rPr>
              <a:t>t</a:t>
            </a:r>
            <a:r>
              <a:rPr lang="en-GB" altLang="en-US" sz="6000" b="1" dirty="0" smtClean="0">
                <a:latin typeface="+mj-lt"/>
                <a:cs typeface="Calibri"/>
              </a:rPr>
              <a:t>he Summated Heart </a:t>
            </a:r>
          </a:p>
          <a:p>
            <a:pPr algn="ctr" eaLnBrk="1" hangingPunct="1"/>
            <a:r>
              <a:rPr lang="en-GB" altLang="en-US" sz="6000" b="1" dirty="0" smtClean="0">
                <a:latin typeface="+mj-lt"/>
                <a:cs typeface="Calibri"/>
              </a:rPr>
              <a:t>Rate Zone Method and External Training Load Measures</a:t>
            </a:r>
          </a:p>
          <a:p>
            <a:pPr algn="ctr" eaLnBrk="1" hangingPunct="1">
              <a:lnSpc>
                <a:spcPct val="110000"/>
              </a:lnSpc>
            </a:pPr>
            <a:endParaRPr lang="en-GB" altLang="en-US" sz="5500" dirty="0" smtClean="0">
              <a:solidFill>
                <a:srgbClr val="000000"/>
              </a:solidFill>
              <a:latin typeface="+mj-lt"/>
              <a:cs typeface="Calibri"/>
            </a:endParaRPr>
          </a:p>
          <a:p>
            <a:pPr algn="ctr" eaLnBrk="1" hangingPunct="1">
              <a:lnSpc>
                <a:spcPct val="110000"/>
              </a:lnSpc>
            </a:pPr>
            <a:r>
              <a:rPr lang="en-GB" altLang="en-US" sz="5500" dirty="0" smtClean="0">
                <a:solidFill>
                  <a:srgbClr val="000000"/>
                </a:solidFill>
                <a:latin typeface="+mj-lt"/>
                <a:cs typeface="Calibri"/>
              </a:rPr>
              <a:t>Sean Scantlebury</a:t>
            </a:r>
            <a:r>
              <a:rPr lang="en-GB" altLang="en-US" sz="5500" baseline="30000" dirty="0" smtClean="0">
                <a:solidFill>
                  <a:srgbClr val="000000"/>
                </a:solidFill>
                <a:latin typeface="+mj-lt"/>
                <a:cs typeface="Calibri"/>
              </a:rPr>
              <a:t>1,2</a:t>
            </a:r>
            <a:r>
              <a:rPr lang="en-GB" altLang="en-US" sz="5500" dirty="0" smtClean="0">
                <a:solidFill>
                  <a:srgbClr val="000000"/>
                </a:solidFill>
                <a:latin typeface="+mj-lt"/>
                <a:cs typeface="Calibri"/>
              </a:rPr>
              <a:t>, Kevin Till</a:t>
            </a:r>
            <a:r>
              <a:rPr lang="en-GB" altLang="en-US" sz="5500" baseline="30000" dirty="0" smtClean="0">
                <a:solidFill>
                  <a:srgbClr val="000000"/>
                </a:solidFill>
                <a:latin typeface="+mj-lt"/>
                <a:cs typeface="Calibri"/>
              </a:rPr>
              <a:t>1 </a:t>
            </a:r>
            <a:r>
              <a:rPr lang="en-GB" altLang="en-US" sz="5500" dirty="0" smtClean="0">
                <a:solidFill>
                  <a:srgbClr val="000000"/>
                </a:solidFill>
                <a:latin typeface="+mj-lt"/>
                <a:cs typeface="Calibri"/>
              </a:rPr>
              <a:t>&amp; Ben Jones</a:t>
            </a:r>
            <a:r>
              <a:rPr lang="en-GB" altLang="en-US" sz="5500" baseline="30000" dirty="0" smtClean="0">
                <a:solidFill>
                  <a:srgbClr val="000000"/>
                </a:solidFill>
                <a:latin typeface="+mj-lt"/>
                <a:cs typeface="Calibri"/>
              </a:rPr>
              <a:t>1,2</a:t>
            </a:r>
            <a:r>
              <a:rPr lang="en-GB" altLang="en-US" sz="5500" dirty="0" smtClean="0">
                <a:solidFill>
                  <a:srgbClr val="000000"/>
                </a:solidFill>
                <a:latin typeface="+mj-lt"/>
                <a:cs typeface="Calibri"/>
              </a:rPr>
              <a:t> </a:t>
            </a:r>
          </a:p>
          <a:p>
            <a:pPr algn="ctr" eaLnBrk="1" hangingPunct="1">
              <a:lnSpc>
                <a:spcPct val="110000"/>
              </a:lnSpc>
            </a:pPr>
            <a:r>
              <a:rPr lang="en-GB" altLang="en-US" sz="5000" dirty="0" err="1" smtClean="0">
                <a:solidFill>
                  <a:srgbClr val="000000"/>
                </a:solidFill>
                <a:latin typeface="+mj-lt"/>
                <a:cs typeface="Calibri"/>
              </a:rPr>
              <a:t>s.scantlebury@leedsbeckett.ac.uk</a:t>
            </a:r>
            <a:r>
              <a:rPr lang="en-GB" altLang="en-US" sz="6200" dirty="0" smtClean="0">
                <a:solidFill>
                  <a:srgbClr val="000000"/>
                </a:solidFill>
                <a:latin typeface="+mj-lt"/>
                <a:cs typeface="Calibri"/>
              </a:rPr>
              <a:t>      	  </a:t>
            </a:r>
            <a:r>
              <a:rPr lang="en-GB" altLang="en-US" sz="5000" dirty="0" smtClean="0">
                <a:solidFill>
                  <a:srgbClr val="000000"/>
                </a:solidFill>
                <a:latin typeface="+mj-lt"/>
                <a:cs typeface="Calibri"/>
              </a:rPr>
              <a:t>@</a:t>
            </a:r>
            <a:r>
              <a:rPr lang="en-GB" altLang="en-US" sz="5000" dirty="0" err="1" smtClean="0">
                <a:solidFill>
                  <a:srgbClr val="000000"/>
                </a:solidFill>
                <a:latin typeface="+mj-lt"/>
                <a:cs typeface="Calibri"/>
              </a:rPr>
              <a:t>seanscants</a:t>
            </a:r>
            <a:r>
              <a:rPr lang="en-GB" altLang="en-US" sz="5000" dirty="0" smtClean="0">
                <a:solidFill>
                  <a:srgbClr val="000000"/>
                </a:solidFill>
                <a:latin typeface="+mj-lt"/>
                <a:cs typeface="Calibri"/>
              </a:rPr>
              <a:t> </a:t>
            </a:r>
          </a:p>
          <a:p>
            <a:pPr algn="ctr" eaLnBrk="1" hangingPunct="1">
              <a:lnSpc>
                <a:spcPct val="110000"/>
              </a:lnSpc>
            </a:pPr>
            <a:endParaRPr lang="en-GB" altLang="en-US" sz="62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12379" y="6587340"/>
            <a:ext cx="27539474" cy="10156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sz="6000" b="1" dirty="0" smtClean="0">
                <a:latin typeface="+mj-lt"/>
                <a:ea typeface="Verdana" pitchFamily="34" charset="0"/>
                <a:cs typeface="Calibri"/>
              </a:rPr>
              <a:t>INTRODUCTION</a:t>
            </a:r>
            <a:endParaRPr lang="en-GB" sz="6000" b="1" dirty="0">
              <a:latin typeface="+mj-lt"/>
              <a:ea typeface="Verdana" pitchFamily="34" charset="0"/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12379" y="11581664"/>
            <a:ext cx="27539474" cy="10156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sz="6000" b="1" dirty="0" smtClean="0">
                <a:latin typeface="+mj-lt"/>
                <a:ea typeface="Verdana" pitchFamily="34" charset="0"/>
                <a:cs typeface="Calibri"/>
              </a:rPr>
              <a:t>METHOD</a:t>
            </a:r>
            <a:endParaRPr lang="en-GB" sz="6000" b="1" dirty="0">
              <a:latin typeface="+mj-lt"/>
              <a:ea typeface="Verdana" pitchFamily="34" charset="0"/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82855" y="19995359"/>
            <a:ext cx="27539474" cy="10156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sz="6000" b="1" dirty="0" smtClean="0">
                <a:latin typeface="+mj-lt"/>
                <a:ea typeface="Verdana" pitchFamily="34" charset="0"/>
                <a:cs typeface="Calibri"/>
              </a:rPr>
              <a:t>RESULTS</a:t>
            </a:r>
            <a:endParaRPr lang="en-GB" sz="6000" b="1" dirty="0">
              <a:latin typeface="+mj-lt"/>
              <a:ea typeface="Verdana" pitchFamily="34" charset="0"/>
              <a:cs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00705" y="35054196"/>
            <a:ext cx="28222585" cy="10492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sz="6000" b="1" dirty="0" smtClean="0">
                <a:latin typeface="+mj-lt"/>
                <a:ea typeface="Verdana" pitchFamily="34" charset="0"/>
                <a:cs typeface="Calibri"/>
              </a:rPr>
              <a:t>CONCLUSIONS</a:t>
            </a:r>
            <a:endParaRPr lang="en-GB" sz="6000" b="1" dirty="0">
              <a:latin typeface="+mj-lt"/>
              <a:ea typeface="Verdana" pitchFamily="34" charset="0"/>
              <a:cs typeface="Calibri"/>
            </a:endParaRPr>
          </a:p>
        </p:txBody>
      </p:sp>
      <p:sp>
        <p:nvSpPr>
          <p:cNvPr id="3090" name="TextBox 1"/>
          <p:cNvSpPr txBox="1">
            <a:spLocks noChangeArrowheads="1"/>
          </p:cNvSpPr>
          <p:nvPr/>
        </p:nvSpPr>
        <p:spPr bwMode="auto">
          <a:xfrm>
            <a:off x="1100705" y="7846474"/>
            <a:ext cx="27751148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685800" indent="-685800" algn="just" eaLnBrk="1" hangingPunct="1">
              <a:buFont typeface="Wingdings" charset="2"/>
              <a:buChar char="Ø"/>
            </a:pPr>
            <a:r>
              <a:rPr lang="en-GB" altLang="en-US" sz="4600" dirty="0" smtClean="0">
                <a:latin typeface="+mj-lt"/>
                <a:cs typeface="Calibri"/>
              </a:rPr>
              <a:t>To optimise training adaptions whilst minimising the risk of injury and over training, coaches and sports science practitioners must be able to accurately quantify both internal and external training load.</a:t>
            </a:r>
          </a:p>
          <a:p>
            <a:pPr marL="685800" indent="-685800" algn="just" eaLnBrk="1" hangingPunct="1">
              <a:buFont typeface="Wingdings" charset="2"/>
              <a:buChar char="Ø"/>
            </a:pPr>
            <a:r>
              <a:rPr lang="en-GB" altLang="en-US" sz="4600" dirty="0" smtClean="0">
                <a:latin typeface="+mj-lt"/>
                <a:cs typeface="Calibri"/>
              </a:rPr>
              <a:t>Therefore, the purpose of this </a:t>
            </a:r>
            <a:r>
              <a:rPr lang="en-GB" sz="4600" dirty="0">
                <a:latin typeface="+mj-lt"/>
                <a:ea typeface="Calibri" panose="020F0502020204030204" pitchFamily="34" charset="0"/>
                <a:cs typeface="Calibri"/>
              </a:rPr>
              <a:t>study was </a:t>
            </a:r>
            <a:r>
              <a:rPr lang="en-GB" sz="4600" dirty="0" smtClean="0">
                <a:latin typeface="+mj-lt"/>
                <a:ea typeface="Calibri" panose="020F0502020204030204" pitchFamily="34" charset="0"/>
                <a:cs typeface="Calibri"/>
              </a:rPr>
              <a:t>to assess the accuracy of the Session-Rating of Perceived Exertion (s-RPE) method in quantifying internal training load in comparison to the summated heart rate zone (SHRZ) method and to assess the influence of external training load variables on s-RPE.</a:t>
            </a:r>
            <a:endParaRPr lang="en-GB" sz="4600" dirty="0">
              <a:latin typeface="+mj-lt"/>
              <a:cs typeface="Calibri"/>
            </a:endParaRPr>
          </a:p>
        </p:txBody>
      </p:sp>
      <p:sp>
        <p:nvSpPr>
          <p:cNvPr id="3091" name="TextBox 4"/>
          <p:cNvSpPr txBox="1">
            <a:spLocks noChangeArrowheads="1"/>
          </p:cNvSpPr>
          <p:nvPr/>
        </p:nvSpPr>
        <p:spPr bwMode="auto">
          <a:xfrm>
            <a:off x="1142197" y="12736356"/>
            <a:ext cx="16834649" cy="7171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685800" indent="-685800" algn="just" eaLnBrk="1" hangingPunct="1">
              <a:buFont typeface="Wingdings" charset="2"/>
              <a:buChar char="Ø"/>
            </a:pPr>
            <a:r>
              <a:rPr lang="en-GB" sz="4600" dirty="0" smtClean="0">
                <a:latin typeface="+mj-lt"/>
                <a:ea typeface="Arial" charset="0"/>
                <a:cs typeface="Arial" charset="0"/>
              </a:rPr>
              <a:t>10 female hockey players and 11 male rugby union players wore a micro-technology unit and heart rate belt during every school training session over an 8 week period with </a:t>
            </a:r>
            <a:r>
              <a:rPr lang="en-GB" sz="4600" dirty="0">
                <a:latin typeface="+mj-lt"/>
                <a:ea typeface="Arial" charset="0"/>
                <a:cs typeface="Arial" charset="0"/>
              </a:rPr>
              <a:t>a</a:t>
            </a:r>
            <a:r>
              <a:rPr lang="en-GB" sz="4600" dirty="0" smtClean="0">
                <a:latin typeface="+mj-lt"/>
                <a:ea typeface="Arial" charset="0"/>
                <a:cs typeface="Arial" charset="0"/>
              </a:rPr>
              <a:t> SHRZ score, total distance and player </a:t>
            </a:r>
            <a:r>
              <a:rPr lang="en-GB" sz="4600" dirty="0" err="1" smtClean="0">
                <a:latin typeface="+mj-lt"/>
                <a:ea typeface="Arial" charset="0"/>
                <a:cs typeface="Arial" charset="0"/>
              </a:rPr>
              <a:t>load</a:t>
            </a:r>
            <a:r>
              <a:rPr lang="en-GB" sz="4600" baseline="30000" dirty="0" err="1" smtClean="0">
                <a:latin typeface="+mj-lt"/>
                <a:ea typeface="Arial" charset="0"/>
                <a:cs typeface="Arial" charset="0"/>
              </a:rPr>
              <a:t>tm</a:t>
            </a:r>
            <a:r>
              <a:rPr lang="en-GB" sz="4600" baseline="30000" dirty="0" smtClean="0">
                <a:latin typeface="+mj-lt"/>
                <a:ea typeface="Arial" charset="0"/>
                <a:cs typeface="Arial" charset="0"/>
              </a:rPr>
              <a:t> </a:t>
            </a:r>
            <a:r>
              <a:rPr lang="en-GB" sz="4600" dirty="0" smtClean="0">
                <a:latin typeface="+mj-lt"/>
                <a:ea typeface="Arial" charset="0"/>
                <a:cs typeface="Arial" charset="0"/>
              </a:rPr>
              <a:t>collected during each session.</a:t>
            </a:r>
          </a:p>
          <a:p>
            <a:pPr marL="685800" indent="-685800" algn="just" eaLnBrk="1" hangingPunct="1">
              <a:buFont typeface="Wingdings" charset="2"/>
              <a:buChar char="Ø"/>
            </a:pPr>
            <a:r>
              <a:rPr lang="en-GB" sz="4600" dirty="0">
                <a:latin typeface="+mj-lt"/>
                <a:ea typeface="Arial" charset="0"/>
                <a:cs typeface="Arial" charset="0"/>
              </a:rPr>
              <a:t>s</a:t>
            </a:r>
            <a:r>
              <a:rPr lang="en-GB" sz="4600" dirty="0" smtClean="0">
                <a:latin typeface="+mj-lt"/>
                <a:ea typeface="Arial" charset="0"/>
                <a:cs typeface="Arial" charset="0"/>
              </a:rPr>
              <a:t>-RPE was collected 30 minutes post session.</a:t>
            </a:r>
          </a:p>
          <a:p>
            <a:pPr marL="685800" indent="-685800" algn="just" eaLnBrk="1" hangingPunct="1">
              <a:buFont typeface="Wingdings" charset="2"/>
              <a:buChar char="Ø"/>
            </a:pPr>
            <a:r>
              <a:rPr lang="en-GB" sz="4600" dirty="0" smtClean="0">
                <a:latin typeface="+mj-lt"/>
                <a:ea typeface="Arial" charset="0"/>
                <a:cs typeface="Arial" charset="0"/>
              </a:rPr>
              <a:t>A total of 125 training observations (64 rugby and 61 hockey) were collected.</a:t>
            </a:r>
          </a:p>
          <a:p>
            <a:pPr marL="685800" indent="-685800" algn="just" eaLnBrk="1" hangingPunct="1">
              <a:buFont typeface="Wingdings" charset="2"/>
              <a:buChar char="Ø"/>
            </a:pPr>
            <a:r>
              <a:rPr lang="en-GB" sz="4600" dirty="0" smtClean="0">
                <a:latin typeface="+mj-lt"/>
                <a:ea typeface="Arial" charset="0"/>
                <a:cs typeface="Arial" charset="0"/>
              </a:rPr>
              <a:t>Pearson correlation coefficients and 90% confidence intervals were calculated.</a:t>
            </a:r>
          </a:p>
        </p:txBody>
      </p:sp>
      <p:sp>
        <p:nvSpPr>
          <p:cNvPr id="3092" name="TextBox 5"/>
          <p:cNvSpPr txBox="1">
            <a:spLocks noChangeArrowheads="1"/>
          </p:cNvSpPr>
          <p:nvPr/>
        </p:nvSpPr>
        <p:spPr bwMode="auto">
          <a:xfrm>
            <a:off x="1031285" y="36103474"/>
            <a:ext cx="28153165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685800" indent="-685800" algn="just">
              <a:buFont typeface="Wingdings" charset="2"/>
              <a:buChar char="Ø"/>
            </a:pPr>
            <a:r>
              <a:rPr lang="en-GB" sz="4600" dirty="0">
                <a:latin typeface="+mj-lt"/>
                <a:ea typeface="Arial" charset="0"/>
                <a:cs typeface="Arial" charset="0"/>
              </a:rPr>
              <a:t>T</a:t>
            </a:r>
            <a:r>
              <a:rPr lang="en-GB" sz="4600" dirty="0" smtClean="0">
                <a:latin typeface="+mj-lt"/>
                <a:ea typeface="Arial" charset="0"/>
                <a:cs typeface="Arial" charset="0"/>
              </a:rPr>
              <a:t>he </a:t>
            </a:r>
            <a:r>
              <a:rPr lang="en-GB" sz="4600" dirty="0">
                <a:latin typeface="+mj-lt"/>
                <a:ea typeface="Arial" charset="0"/>
                <a:cs typeface="Arial" charset="0"/>
              </a:rPr>
              <a:t>large correlations found between </a:t>
            </a:r>
            <a:r>
              <a:rPr lang="en-GB" sz="4600" dirty="0" smtClean="0">
                <a:latin typeface="+mj-lt"/>
                <a:ea typeface="Arial" charset="0"/>
                <a:cs typeface="Arial" charset="0"/>
              </a:rPr>
              <a:t>s-RPE </a:t>
            </a:r>
            <a:r>
              <a:rPr lang="en-GB" sz="4600" dirty="0">
                <a:latin typeface="+mj-lt"/>
                <a:ea typeface="Arial" charset="0"/>
                <a:cs typeface="Arial" charset="0"/>
              </a:rPr>
              <a:t>and </a:t>
            </a:r>
            <a:r>
              <a:rPr lang="en-GB" sz="4600" dirty="0" smtClean="0">
                <a:latin typeface="+mj-lt"/>
                <a:ea typeface="Arial" charset="0"/>
                <a:cs typeface="Arial" charset="0"/>
              </a:rPr>
              <a:t>the SHRZ method </a:t>
            </a:r>
            <a:r>
              <a:rPr lang="en-GB" sz="4600" dirty="0">
                <a:latin typeface="+mj-lt"/>
                <a:ea typeface="Arial" charset="0"/>
                <a:cs typeface="Arial" charset="0"/>
              </a:rPr>
              <a:t>highlights the potential for s-RPE to be used as an efficient technique in quantifying internal training load within adolescent rugby and hockey athletes. </a:t>
            </a:r>
            <a:endParaRPr lang="en-GB" sz="4600" dirty="0" smtClean="0">
              <a:latin typeface="+mj-lt"/>
              <a:ea typeface="Arial" charset="0"/>
              <a:cs typeface="Arial" charset="0"/>
            </a:endParaRPr>
          </a:p>
          <a:p>
            <a:pPr marL="685800" indent="-685800" algn="just">
              <a:buFont typeface="Wingdings" charset="2"/>
              <a:buChar char="Ø"/>
            </a:pPr>
            <a:r>
              <a:rPr lang="en-GB" sz="4600" dirty="0">
                <a:latin typeface="+mj-lt"/>
                <a:ea typeface="Arial" charset="0"/>
                <a:cs typeface="Arial" charset="0"/>
              </a:rPr>
              <a:t>Furthermore, the large and moderate correlations found between measures of total distance &amp; </a:t>
            </a:r>
            <a:r>
              <a:rPr lang="en-GB" sz="4600" dirty="0" err="1">
                <a:latin typeface="+mj-lt"/>
                <a:ea typeface="Arial" charset="0"/>
                <a:cs typeface="Arial" charset="0"/>
              </a:rPr>
              <a:t>PlayerLoad</a:t>
            </a:r>
            <a:r>
              <a:rPr lang="en-GB" sz="4600" baseline="30000" dirty="0" err="1">
                <a:latin typeface="+mj-lt"/>
                <a:ea typeface="Arial" charset="0"/>
                <a:cs typeface="Arial" charset="0"/>
              </a:rPr>
              <a:t>TM</a:t>
            </a:r>
            <a:r>
              <a:rPr lang="en-GB" sz="4600" dirty="0">
                <a:latin typeface="+mj-lt"/>
                <a:ea typeface="Arial" charset="0"/>
                <a:cs typeface="Arial" charset="0"/>
              </a:rPr>
              <a:t> to s-RPE demonstrate that internal load is influenced by the external load variables.</a:t>
            </a:r>
            <a:endParaRPr lang="en-GB" sz="4600" dirty="0">
              <a:latin typeface="+mj-lt"/>
            </a:endParaRPr>
          </a:p>
          <a:p>
            <a:pPr marL="685800" indent="-685800" algn="just">
              <a:buFont typeface="Wingdings" charset="2"/>
              <a:buChar char="Ø"/>
            </a:pPr>
            <a:endParaRPr lang="en-GB" sz="4600" dirty="0" smtClean="0">
              <a:latin typeface="+mj-lt"/>
              <a:ea typeface="Arial" charset="0"/>
              <a:cs typeface="Arial" charset="0"/>
            </a:endParaRPr>
          </a:p>
          <a:p>
            <a:pPr marL="685800" indent="-685800" algn="just">
              <a:buFont typeface="Wingdings" charset="2"/>
              <a:buChar char="Ø"/>
            </a:pPr>
            <a:endParaRPr lang="en-GB" sz="4600" dirty="0" smtClean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3093" name="TextBox 12"/>
          <p:cNvSpPr txBox="1">
            <a:spLocks noChangeArrowheads="1"/>
          </p:cNvSpPr>
          <p:nvPr/>
        </p:nvSpPr>
        <p:spPr bwMode="auto">
          <a:xfrm>
            <a:off x="-657225" y="41903650"/>
            <a:ext cx="316245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GB" altLang="en-US" sz="3200" b="1" dirty="0">
                <a:latin typeface="+mj-lt"/>
                <a:cs typeface="Calibri"/>
              </a:rPr>
              <a:t>BASES </a:t>
            </a:r>
            <a:r>
              <a:rPr lang="en-GB" altLang="en-US" sz="3200" b="1" dirty="0" smtClean="0">
                <a:latin typeface="+mj-lt"/>
                <a:cs typeface="Calibri"/>
              </a:rPr>
              <a:t>2016 </a:t>
            </a:r>
            <a:r>
              <a:rPr lang="en-GB" altLang="en-US" sz="3200" b="1" dirty="0">
                <a:latin typeface="+mj-lt"/>
                <a:cs typeface="Calibri"/>
              </a:rPr>
              <a:t>Conference, </a:t>
            </a:r>
            <a:r>
              <a:rPr lang="en-GB" altLang="en-US" sz="3200" b="1" dirty="0" smtClean="0">
                <a:latin typeface="+mj-lt"/>
                <a:cs typeface="Calibri"/>
              </a:rPr>
              <a:t>East Midland’s Conference Centre, 29</a:t>
            </a:r>
            <a:r>
              <a:rPr lang="en-GB" altLang="en-US" sz="3200" b="1" baseline="30000" dirty="0" smtClean="0">
                <a:latin typeface="+mj-lt"/>
                <a:cs typeface="Calibri"/>
              </a:rPr>
              <a:t>th</a:t>
            </a:r>
            <a:r>
              <a:rPr lang="en-GB" altLang="en-US" sz="3200" b="1" dirty="0" smtClean="0">
                <a:latin typeface="+mj-lt"/>
                <a:cs typeface="Calibri"/>
              </a:rPr>
              <a:t>-30</a:t>
            </a:r>
            <a:r>
              <a:rPr lang="en-GB" altLang="en-US" sz="3200" b="1" baseline="30000" dirty="0" smtClean="0">
                <a:latin typeface="+mj-lt"/>
                <a:cs typeface="Calibri"/>
              </a:rPr>
              <a:t>th</a:t>
            </a:r>
            <a:r>
              <a:rPr lang="en-GB" altLang="en-US" sz="3200" b="1" dirty="0" smtClean="0">
                <a:latin typeface="+mj-lt"/>
                <a:cs typeface="Calibri"/>
              </a:rPr>
              <a:t> November 2016</a:t>
            </a:r>
            <a:endParaRPr lang="en-GB" altLang="en-US" sz="3200" b="1" dirty="0">
              <a:latin typeface="+mj-lt"/>
              <a:cs typeface="Calibri"/>
            </a:endParaRPr>
          </a:p>
        </p:txBody>
      </p:sp>
      <p:pic>
        <p:nvPicPr>
          <p:cNvPr id="3096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4856" y="5314100"/>
            <a:ext cx="1049093" cy="849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055111" y="39801237"/>
            <a:ext cx="28153165" cy="104162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sz="6000" b="1" dirty="0" smtClean="0">
                <a:latin typeface="+mj-lt"/>
                <a:ea typeface="Verdana" pitchFamily="34" charset="0"/>
                <a:cs typeface="Calibri"/>
              </a:rPr>
              <a:t>ACKNOWLEDGMENTS</a:t>
            </a:r>
            <a:endParaRPr lang="en-GB" sz="6000" b="1" dirty="0">
              <a:latin typeface="+mj-lt"/>
              <a:ea typeface="Verdana" pitchFamily="34" charset="0"/>
              <a:cs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528" y="615727"/>
            <a:ext cx="4937764" cy="5918580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42762"/>
              </p:ext>
            </p:extLst>
          </p:nvPr>
        </p:nvGraphicFramePr>
        <p:xfrm>
          <a:off x="17350507" y="22590547"/>
          <a:ext cx="11501340" cy="1219231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509493"/>
                <a:gridCol w="2995600"/>
                <a:gridCol w="2996247"/>
              </a:tblGrid>
              <a:tr h="13356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4000" b="1" dirty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Variable</a:t>
                      </a:r>
                      <a:endParaRPr lang="en-US" sz="4000" b="1" dirty="0">
                        <a:effectLst/>
                        <a:latin typeface="+mj-lt"/>
                        <a:ea typeface="Calibri" charset="0"/>
                        <a:cs typeface="Calibri" charset="0"/>
                      </a:endParaRPr>
                    </a:p>
                  </a:txBody>
                  <a:tcPr marL="6840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4000" b="1" dirty="0" smtClean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Hockey</a:t>
                      </a:r>
                      <a:endParaRPr lang="en-US" sz="4000" b="1" dirty="0">
                        <a:effectLst/>
                        <a:latin typeface="+mj-lt"/>
                        <a:ea typeface="Calibri" charset="0"/>
                        <a:cs typeface="Calibri" charset="0"/>
                      </a:endParaRPr>
                    </a:p>
                  </a:txBody>
                  <a:tcPr marL="6840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4000" b="1" dirty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Rugby</a:t>
                      </a:r>
                      <a:endParaRPr lang="en-US" sz="4000" b="1" dirty="0">
                        <a:effectLst/>
                        <a:latin typeface="+mj-lt"/>
                        <a:ea typeface="Calibri" charset="0"/>
                        <a:cs typeface="Calibri" charset="0"/>
                      </a:endParaRPr>
                    </a:p>
                  </a:txBody>
                  <a:tcPr marL="6840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56024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4000" dirty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Session duration (</a:t>
                      </a:r>
                      <a:r>
                        <a:rPr lang="en-GB" sz="4000" dirty="0" err="1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mins</a:t>
                      </a:r>
                      <a:r>
                        <a:rPr lang="en-GB" sz="4000" dirty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)</a:t>
                      </a:r>
                      <a:endParaRPr lang="en-US" sz="4000" dirty="0">
                        <a:effectLst/>
                        <a:latin typeface="+mj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4000" dirty="0" smtClean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63 </a:t>
                      </a: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± </a:t>
                      </a:r>
                      <a:r>
                        <a:rPr lang="en-GB" sz="4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24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4000" dirty="0" smtClean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49</a:t>
                      </a:r>
                      <a:r>
                        <a:rPr lang="en-GB" sz="4000" baseline="0" dirty="0" smtClean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±</a:t>
                      </a:r>
                      <a:r>
                        <a:rPr lang="en-GB" sz="4000" dirty="0" smtClean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 15</a:t>
                      </a:r>
                      <a:endParaRPr lang="en-US" sz="4000" dirty="0">
                        <a:effectLst/>
                        <a:latin typeface="+mj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20686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4000" dirty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Session-RPE (</a:t>
                      </a:r>
                      <a:r>
                        <a:rPr lang="en-GB" sz="4000" dirty="0" smtClean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AU)</a:t>
                      </a:r>
                      <a:endParaRPr lang="en-US" sz="4000" dirty="0">
                        <a:effectLst/>
                        <a:latin typeface="+mj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4000" dirty="0" smtClean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240 </a:t>
                      </a: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±</a:t>
                      </a:r>
                      <a:r>
                        <a:rPr lang="en-GB" sz="4000" dirty="0" smtClean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 194</a:t>
                      </a:r>
                      <a:endParaRPr lang="en-US" sz="4000" dirty="0">
                        <a:effectLst/>
                        <a:latin typeface="+mj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4000" dirty="0" smtClean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147 </a:t>
                      </a: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±</a:t>
                      </a:r>
                      <a:r>
                        <a:rPr lang="en-GB" sz="4000" dirty="0" smtClean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 128</a:t>
                      </a:r>
                      <a:endParaRPr lang="en-US" sz="4000" dirty="0">
                        <a:effectLst/>
                        <a:latin typeface="+mj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0000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4000" dirty="0" smtClean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SHRZ</a:t>
                      </a:r>
                      <a:r>
                        <a:rPr lang="en-GB" sz="4000" baseline="0" dirty="0" smtClean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GB" sz="4000" dirty="0" smtClean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(AU)</a:t>
                      </a:r>
                      <a:endParaRPr lang="en-US" sz="4000" dirty="0">
                        <a:effectLst/>
                        <a:latin typeface="+mj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4000" dirty="0" smtClean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151</a:t>
                      </a:r>
                      <a:r>
                        <a:rPr lang="en-GB" sz="4000" baseline="0" dirty="0" smtClean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±</a:t>
                      </a:r>
                      <a:r>
                        <a:rPr lang="en-GB" sz="4000" dirty="0" smtClean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 46</a:t>
                      </a:r>
                      <a:endParaRPr lang="en-US" sz="4000" dirty="0">
                        <a:effectLst/>
                        <a:latin typeface="+mj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4000" dirty="0" smtClean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118 </a:t>
                      </a: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±</a:t>
                      </a:r>
                      <a:r>
                        <a:rPr lang="en-GB" sz="4000" dirty="0" smtClean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 42</a:t>
                      </a:r>
                      <a:endParaRPr lang="en-US" sz="4000" dirty="0">
                        <a:effectLst/>
                        <a:latin typeface="+mj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 anchor="ctr"/>
                </a:tc>
              </a:tr>
              <a:tr h="2160000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4000" dirty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Player </a:t>
                      </a:r>
                      <a:r>
                        <a:rPr lang="en-GB" sz="4000" dirty="0" err="1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load</a:t>
                      </a:r>
                      <a:r>
                        <a:rPr lang="en-GB" sz="4000" baseline="30000" dirty="0" err="1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TM</a:t>
                      </a:r>
                      <a:r>
                        <a:rPr lang="en-GB" sz="4000" baseline="30000" dirty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GB" sz="4000" baseline="0" dirty="0" smtClean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(AU)</a:t>
                      </a:r>
                      <a:endParaRPr lang="en-US" sz="4000" baseline="0" dirty="0">
                        <a:effectLst/>
                        <a:latin typeface="+mj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4000" dirty="0" smtClean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232</a:t>
                      </a:r>
                      <a:r>
                        <a:rPr lang="en-GB" sz="4000" baseline="0" dirty="0" smtClean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± </a:t>
                      </a:r>
                      <a:r>
                        <a:rPr lang="en-GB" sz="4000" dirty="0" smtClean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85</a:t>
                      </a:r>
                      <a:endParaRPr lang="en-US" sz="4000" dirty="0">
                        <a:effectLst/>
                        <a:latin typeface="+mj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4000" dirty="0" smtClean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244</a:t>
                      </a:r>
                      <a:r>
                        <a:rPr lang="en-GB" sz="4000" dirty="0" smtClean="0">
                          <a:effectLst/>
                          <a:latin typeface="+mj-lt"/>
                          <a:ea typeface="Calibri" charset="0"/>
                          <a:cs typeface="Calibri" charset="0"/>
                          <a:sym typeface="Symbol" charset="2"/>
                        </a:rPr>
                        <a:t></a:t>
                      </a: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±</a:t>
                      </a:r>
                      <a:r>
                        <a:rPr lang="en-GB" sz="4000" dirty="0" smtClean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 82</a:t>
                      </a:r>
                      <a:endParaRPr lang="en-US" sz="4000" dirty="0">
                        <a:effectLst/>
                        <a:latin typeface="+mj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0000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4000" dirty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Total distance (</a:t>
                      </a:r>
                      <a:r>
                        <a:rPr lang="en-GB" sz="4000" dirty="0" smtClean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m)</a:t>
                      </a:r>
                      <a:endParaRPr lang="en-US" sz="4000" dirty="0">
                        <a:effectLst/>
                        <a:latin typeface="+mj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4000" dirty="0" smtClean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2719</a:t>
                      </a:r>
                      <a:r>
                        <a:rPr lang="en-GB" sz="4000" baseline="0" dirty="0" smtClean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±</a:t>
                      </a:r>
                      <a:r>
                        <a:rPr lang="en-GB" sz="4000" dirty="0" smtClean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 966</a:t>
                      </a:r>
                      <a:endParaRPr lang="en-US" sz="4000" dirty="0">
                        <a:effectLst/>
                        <a:latin typeface="+mj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4000" dirty="0" smtClean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2649</a:t>
                      </a:r>
                      <a:r>
                        <a:rPr lang="en-GB" sz="4000" baseline="0" dirty="0" smtClean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± </a:t>
                      </a:r>
                      <a:r>
                        <a:rPr lang="en-GB" sz="4000" dirty="0" smtClean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923</a:t>
                      </a:r>
                      <a:endParaRPr lang="en-US" sz="4000" dirty="0">
                        <a:effectLst/>
                        <a:latin typeface="+mj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7350507" y="21201074"/>
            <a:ext cx="115013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just"/>
            <a:r>
              <a:rPr lang="en-US" sz="3600" b="1" dirty="0" smtClean="0">
                <a:latin typeface="+mj-lt"/>
              </a:rPr>
              <a:t>Table </a:t>
            </a:r>
            <a:r>
              <a:rPr lang="en-US" sz="3600" b="1" dirty="0">
                <a:latin typeface="+mj-lt"/>
              </a:rPr>
              <a:t>2</a:t>
            </a:r>
            <a:r>
              <a:rPr lang="en-US" sz="3600" b="1" dirty="0" smtClean="0">
                <a:latin typeface="+mj-lt"/>
              </a:rPr>
              <a:t>. Session averages for internal and external training load variables for both hockey and rugby</a:t>
            </a:r>
            <a:endParaRPr lang="en-US" sz="3600" b="1" dirty="0"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285" y="41888796"/>
            <a:ext cx="4844077" cy="68881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5209" y="41888796"/>
            <a:ext cx="4844077" cy="688816"/>
          </a:xfrm>
          <a:prstGeom prst="rect">
            <a:avLst/>
          </a:prstGeom>
        </p:spPr>
      </p:pic>
      <p:sp>
        <p:nvSpPr>
          <p:cNvPr id="25" name="TextBox 5"/>
          <p:cNvSpPr txBox="1">
            <a:spLocks noChangeArrowheads="1"/>
          </p:cNvSpPr>
          <p:nvPr/>
        </p:nvSpPr>
        <p:spPr bwMode="auto">
          <a:xfrm>
            <a:off x="804361" y="40850285"/>
            <a:ext cx="2947561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GB" sz="4000" dirty="0" smtClean="0">
                <a:latin typeface="+mj-lt"/>
                <a:cs typeface="Calibri"/>
              </a:rPr>
              <a:t>This research, travel and conference fees were funded by the Carnegie Adolescent Rugby Research (CARR) project.     </a:t>
            </a:r>
            <a:endParaRPr lang="en-GB" sz="4000" dirty="0">
              <a:latin typeface="+mj-lt"/>
              <a:cs typeface="Calibri"/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323450"/>
              </p:ext>
            </p:extLst>
          </p:nvPr>
        </p:nvGraphicFramePr>
        <p:xfrm>
          <a:off x="1232958" y="22577022"/>
          <a:ext cx="15609777" cy="7924247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771042"/>
                <a:gridCol w="6189546"/>
                <a:gridCol w="5649189"/>
              </a:tblGrid>
              <a:tr h="133624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4000" b="1" dirty="0" smtClean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Variables</a:t>
                      </a:r>
                      <a:endParaRPr lang="en-US" sz="4000" b="1" dirty="0">
                        <a:effectLst/>
                        <a:latin typeface="+mj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4000" b="1" dirty="0" smtClean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Hockey</a:t>
                      </a:r>
                      <a:endParaRPr lang="en-US" sz="4000" b="1" dirty="0">
                        <a:effectLst/>
                        <a:latin typeface="+mj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4000" b="1" dirty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Rugby</a:t>
                      </a:r>
                      <a:endParaRPr lang="en-US" sz="4000" b="1" dirty="0">
                        <a:effectLst/>
                        <a:latin typeface="+mj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96000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s-RPE</a:t>
                      </a:r>
                      <a:r>
                        <a:rPr lang="en-US" sz="3600" baseline="0" dirty="0" smtClean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 &amp; SHRZ</a:t>
                      </a:r>
                      <a:endParaRPr lang="en-US" sz="3600" dirty="0">
                        <a:effectLst/>
                        <a:latin typeface="+mj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4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r= 0.75,</a:t>
                      </a:r>
                      <a:r>
                        <a:rPr lang="en-GB" sz="4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CI: 0.64 to 0.83</a:t>
                      </a:r>
                      <a:r>
                        <a:rPr lang="en-US" sz="4000" dirty="0" smtClean="0">
                          <a:effectLst/>
                        </a:rPr>
                        <a:t> 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4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r= 0.58, CI: 0.43 to 0.70</a:t>
                      </a:r>
                      <a:r>
                        <a:rPr lang="en-US" sz="4000" dirty="0" smtClean="0">
                          <a:effectLst/>
                        </a:rPr>
                        <a:t> </a:t>
                      </a:r>
                      <a:endParaRPr lang="en-US" sz="4000" dirty="0">
                        <a:effectLst/>
                        <a:latin typeface="+mj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196000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s-RPE</a:t>
                      </a:r>
                      <a:r>
                        <a:rPr lang="en-GB" sz="3600" baseline="0" dirty="0" smtClean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 &amp; Player </a:t>
                      </a:r>
                      <a:r>
                        <a:rPr lang="en-GB" sz="3600" baseline="0" dirty="0" err="1" smtClean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load</a:t>
                      </a:r>
                      <a:r>
                        <a:rPr lang="en-GB" sz="3600" baseline="30000" dirty="0" err="1" smtClean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TM</a:t>
                      </a:r>
                      <a:endParaRPr lang="en-US" sz="3600" baseline="30000" dirty="0">
                        <a:effectLst/>
                        <a:latin typeface="+mj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4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r= </a:t>
                      </a:r>
                      <a:r>
                        <a:rPr lang="en-GB" sz="4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0.55, </a:t>
                      </a:r>
                      <a:r>
                        <a:rPr lang="en-GB" sz="4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CI: 0.39 to 0.69</a:t>
                      </a:r>
                      <a:r>
                        <a:rPr lang="en-US" sz="4000" dirty="0" smtClean="0">
                          <a:effectLst/>
                        </a:rPr>
                        <a:t> </a:t>
                      </a:r>
                      <a:endParaRPr lang="en-US" sz="4000" dirty="0">
                        <a:effectLst/>
                        <a:latin typeface="+mj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4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r= 0.64, CI: 0.50 to 0.75</a:t>
                      </a:r>
                      <a:endParaRPr lang="en-US" sz="4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96000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s-RPE</a:t>
                      </a:r>
                      <a:r>
                        <a:rPr lang="en-US" sz="3600" baseline="0" dirty="0" smtClean="0">
                          <a:effectLst/>
                          <a:latin typeface="+mj-lt"/>
                          <a:ea typeface="Calibri" charset="0"/>
                          <a:cs typeface="Calibri" charset="0"/>
                        </a:rPr>
                        <a:t> &amp; Total Distance</a:t>
                      </a:r>
                      <a:endParaRPr lang="en-US" sz="3600" dirty="0">
                        <a:effectLst/>
                        <a:latin typeface="+mj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4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r= 0.42, CI: 0.23 to 0.58 </a:t>
                      </a:r>
                      <a:endParaRPr lang="en-US" sz="4000" dirty="0">
                        <a:effectLst/>
                        <a:latin typeface="+mj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4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r= </a:t>
                      </a:r>
                      <a:r>
                        <a:rPr lang="en-GB" sz="4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0.66, </a:t>
                      </a:r>
                      <a:r>
                        <a:rPr lang="en-GB" sz="4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CI: 0.52 to 0.76 </a:t>
                      </a:r>
                      <a:endParaRPr lang="en-US" sz="4000" dirty="0">
                        <a:effectLst/>
                        <a:latin typeface="+mj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142197" y="21201074"/>
            <a:ext cx="157005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just"/>
            <a:r>
              <a:rPr lang="en-US" sz="3600" b="1" dirty="0" smtClean="0">
                <a:latin typeface="+mj-lt"/>
              </a:rPr>
              <a:t>Table 1. Pearson correlation coefficients and 90% confidence intervals for internal and external measures of training load</a:t>
            </a:r>
            <a:endParaRPr lang="en-US" sz="3600" b="1" dirty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958" y="30307385"/>
            <a:ext cx="7128000" cy="45538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932" y="30312894"/>
            <a:ext cx="7131600" cy="4548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</TotalTime>
  <Words>458</Words>
  <Application>Microsoft Macintosh PowerPoint</Application>
  <PresentationFormat>Custom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ＭＳ Ｐゴシック</vt:lpstr>
      <vt:lpstr>Symbol</vt:lpstr>
      <vt:lpstr>Verdana</vt:lpstr>
      <vt:lpstr>Wingdings</vt:lpstr>
      <vt:lpstr>Arial</vt:lpstr>
      <vt:lpstr>Default Design</vt:lpstr>
      <vt:lpstr>PowerPoint Presentation</vt:lpstr>
    </vt:vector>
  </TitlesOfParts>
  <Manager/>
  <Company>Leeds Metropolitan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Susan Backhouse</dc:creator>
  <cp:keywords/>
  <dc:description/>
  <cp:lastModifiedBy>Microsoft Office User</cp:lastModifiedBy>
  <cp:revision>98</cp:revision>
  <dcterms:created xsi:type="dcterms:W3CDTF">2008-11-18T13:51:06Z</dcterms:created>
  <dcterms:modified xsi:type="dcterms:W3CDTF">2016-11-22T09:53:07Z</dcterms:modified>
  <cp:category/>
</cp:coreProperties>
</file>